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75" r:id="rId5"/>
    <p:sldId id="276" r:id="rId6"/>
    <p:sldId id="277" r:id="rId7"/>
    <p:sldId id="279" r:id="rId8"/>
    <p:sldId id="281" r:id="rId9"/>
    <p:sldId id="282" r:id="rId10"/>
    <p:sldId id="280" r:id="rId11"/>
    <p:sldId id="283" r:id="rId12"/>
    <p:sldId id="286" r:id="rId13"/>
    <p:sldId id="284" r:id="rId14"/>
    <p:sldId id="285" r:id="rId15"/>
    <p:sldId id="287" r:id="rId16"/>
    <p:sldId id="278" r:id="rId17"/>
    <p:sldId id="27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1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A3C5-DC37-4C87-8AB2-8DABC67E232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EEBF8-4B95-4CE0-B1B8-DABF1744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20 – ЛК5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BCE1-6A94-FE4D-9587-C7863801F63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2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358082" cy="38862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          </a:t>
            </a:r>
            <a:r>
              <a:rPr lang="ru-RU" sz="2400" b="1" i="1" dirty="0" smtClean="0">
                <a:latin typeface="Georgia" pitchFamily="18" charset="0"/>
              </a:rPr>
              <a:t>МКОУ </a:t>
            </a:r>
            <a:r>
              <a:rPr lang="ru-RU" sz="2400" b="1" i="1" dirty="0" err="1" smtClean="0">
                <a:latin typeface="Georgia" pitchFamily="18" charset="0"/>
              </a:rPr>
              <a:t>Малохабыкская</a:t>
            </a:r>
            <a:r>
              <a:rPr lang="ru-RU" sz="2400" b="1" i="1" dirty="0" smtClean="0">
                <a:latin typeface="Georgia" pitchFamily="18" charset="0"/>
              </a:rPr>
              <a:t> ООШ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Мастер – класс </a:t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Формирование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естественно-научной  грамотности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школьников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–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Задачный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подход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857760"/>
            <a:ext cx="3429024" cy="1785950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l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Подготовила: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l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учитель биологии</a:t>
            </a:r>
          </a:p>
          <a:p>
            <a:pPr algn="l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Вайс Рая Федоровна.</a:t>
            </a: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7"/>
            <a:ext cx="8786874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Задачный подход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071546"/>
            <a:ext cx="7772400" cy="171451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По уровню сформированности естественнонаучных компетенций российские школьники уступают сверстникам из стран ОЭСР.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 Наибольшие затруднения у них возникают при выполнении заданий: на применение методов естественнонаучного исследования, научного объяснения явлений, интерпретацию данных и использование научных доказательств для получения выводов. 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857496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По мнению В.А. Львовского канд.психол.наук проректора Открытого института «Развивающее обучение» - деятельностный подход возможно реализовать, только для этого надо использовать особые учебно-методические комплексы. Задачный подход рекомендован как переходный.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4429132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Задачный подход </a:t>
            </a:r>
            <a:r>
              <a:rPr lang="ru-RU" dirty="0" smtClean="0">
                <a:latin typeface="Georgia" pitchFamily="18" charset="0"/>
              </a:rPr>
              <a:t>отличается от деятельностного тем, что осуществляется в рамках конкретной локальной ситуации «здесь и сейчас». Учитель начинает новую тему не с передачи знаний, а с того, что ставит проблему или создает проблемную ситуацию.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600076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Ученик </a:t>
            </a:r>
            <a:r>
              <a:rPr lang="ru-RU" b="1" dirty="0" smtClean="0">
                <a:latin typeface="Georgia" pitchFamily="18" charset="0"/>
              </a:rPr>
              <a:t>не получает знания в готовом виде</a:t>
            </a:r>
            <a:r>
              <a:rPr lang="ru-RU" dirty="0" smtClean="0">
                <a:latin typeface="Georgia" pitchFamily="18" charset="0"/>
              </a:rPr>
              <a:t>, а решает проблемную задачу и за счет этого выходит на </a:t>
            </a:r>
            <a:r>
              <a:rPr lang="ru-RU" b="1" dirty="0" smtClean="0">
                <a:latin typeface="Georgia" pitchFamily="18" charset="0"/>
              </a:rPr>
              <a:t>новый способ действия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Picture 2" descr="&amp;Ucy;&amp;pcy;&amp;rcy;&amp;acy;&amp;vcy;&amp;lcy;&amp;iecy;&amp;ncy;&amp;icy;&amp;iecy; &amp;ocy;&amp;bcy;&amp;rcy;&amp;acy;&amp;zcy;&amp;ocy;&amp;vcy;&amp;acy;&amp;ncy;&amp;icy;&amp;yacy; - 12 &amp;YAcy;&amp;ncy;&amp;vcy;&amp;acy;&amp;rcy;&amp;yacy;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180397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7"/>
            <a:ext cx="7772400" cy="571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Задачный подход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7772400" cy="15001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Учитель готовит для учеников практическую задачу. Ученики ищут ориентировки для решения задачи. Учитель организует дискуссию в классе в процессе которой ученики высказывают свое мнение по способу решения задачи. Затем практическая задача переводится в учебную и обучающиеся решают учебную задачу.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07181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Учитель, когда ставит задачу  не дает готового способа решения (средства), ученики в процессе дискуссии находят способ ее решения.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643446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itchFamily="18" charset="0"/>
              </a:rPr>
              <a:t>Деятельностый</a:t>
            </a:r>
            <a:r>
              <a:rPr lang="ru-RU" dirty="0" smtClean="0">
                <a:latin typeface="Georgia" pitchFamily="18" charset="0"/>
              </a:rPr>
              <a:t> подход нацелен на формирование теоретического рефлексивного мышления, работающего с научными моделями, понятиями и теориями, а не с частными способами решения набора задач.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1661823" cy="222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5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Задачный подход к обучению: первые шаги на большом пути перехода от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знаниевой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 к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деятельностной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 парадигме</a:t>
            </a:r>
            <a:r>
              <a:rPr lang="ru-RU" sz="7200" dirty="0" smtClean="0">
                <a:solidFill>
                  <a:srgbClr val="800000"/>
                </a:solidFill>
              </a:rPr>
              <a:t/>
            </a:r>
            <a:br>
              <a:rPr lang="ru-RU" sz="7200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43050"/>
            <a:ext cx="7772400" cy="40719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Понятно, как традиционным способом вводить культурные средства и способы действия, а потом показывать разные их применения в природе, быту, технике  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(ЗАДАЧА               СРЕДСТВО)</a:t>
            </a:r>
          </a:p>
          <a:p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Как построить учебный предмет, состоящий из цепочки задач, выводящих на культурные средства и способы действия?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(ЗАДАЧА               СРЕДСТВО) </a:t>
            </a:r>
          </a:p>
          <a:p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4143372" y="3357562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143372" y="5143512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1362075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latin typeface="Georgia" pitchFamily="18" charset="0"/>
              </a:rPr>
              <a:t>Умелец формирует умельца. Учитель формирует не учителя коллегу, а учащегося.</a:t>
            </a:r>
            <a:endParaRPr lang="ru-RU" sz="1400" i="1" dirty="0"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141625"/>
            <a:ext cx="9144000" cy="5397500"/>
            <a:chOff x="0" y="1141625"/>
            <a:chExt cx="9144000" cy="5397500"/>
          </a:xfrm>
        </p:grpSpPr>
        <p:pic>
          <p:nvPicPr>
            <p:cNvPr id="5" name="Изображение 1" descr="Снимок экрана 2018-03-03 в 13.12.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965" y="1141625"/>
              <a:ext cx="6743700" cy="5397500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0" y="2737102"/>
              <a:ext cx="9144000" cy="954107"/>
              <a:chOff x="0" y="2737102"/>
              <a:chExt cx="9144000" cy="954107"/>
            </a:xfrm>
          </p:grpSpPr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>
                <a:off x="7394669" y="2737102"/>
                <a:ext cx="174933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ru-RU" sz="2800">
                    <a:solidFill>
                      <a:srgbClr val="184B7F"/>
                    </a:solidFill>
                  </a:rPr>
                  <a:t>Цель учителя</a:t>
                </a:r>
              </a:p>
            </p:txBody>
          </p:sp>
          <p:sp>
            <p:nvSpPr>
              <p:cNvPr id="8" name="TextBox 2"/>
              <p:cNvSpPr txBox="1">
                <a:spLocks noChangeArrowheads="1"/>
              </p:cNvSpPr>
              <p:nvPr/>
            </p:nvSpPr>
            <p:spPr bwMode="auto">
              <a:xfrm>
                <a:off x="0" y="2737102"/>
                <a:ext cx="164003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ru-RU" sz="2800">
                    <a:solidFill>
                      <a:srgbClr val="184B7F"/>
                    </a:solidFill>
                  </a:rPr>
                  <a:t>Цель ученика</a:t>
                </a:r>
              </a:p>
            </p:txBody>
          </p:sp>
          <p:sp>
            <p:nvSpPr>
              <p:cNvPr id="9" name="Стрелка вниз 8"/>
              <p:cNvSpPr/>
              <p:nvPr/>
            </p:nvSpPr>
            <p:spPr>
              <a:xfrm rot="5400000" flipH="1">
                <a:off x="7124464" y="2702570"/>
                <a:ext cx="283883" cy="102251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 rot="16200000" flipH="1">
                <a:off x="1601246" y="2696577"/>
                <a:ext cx="283883" cy="102251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9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Требования к «Задача - Средство»: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71546"/>
            <a:ext cx="7772400" cy="5429288"/>
          </a:xfrm>
        </p:spPr>
        <p:txBody>
          <a:bodyPr>
            <a:norm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Задача    не равно      Средство</a:t>
            </a:r>
          </a:p>
          <a:p>
            <a:pPr lvl="0"/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Задача, а не вопрос: запускает действие, а не болтовню </a:t>
            </a:r>
          </a:p>
          <a:p>
            <a:pPr marL="285750" lvl="0" indent="-285750">
              <a:buFont typeface="Arial"/>
              <a:buChar char="•"/>
            </a:pPr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«Детская», а не учительская (понятная ученику, осмысленная) задача </a:t>
            </a:r>
          </a:p>
          <a:p>
            <a:pPr marL="285750" indent="-285750">
              <a:buFont typeface="Arial"/>
              <a:buChar char="•"/>
            </a:pPr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Задача и Средство  - предметные (</a:t>
            </a:r>
            <a:r>
              <a:rPr lang="ru-RU" sz="1800" b="1" dirty="0" err="1" smtClean="0">
                <a:solidFill>
                  <a:schemeClr val="tx1"/>
                </a:solidFill>
                <a:latin typeface="Georgia" pitchFamily="18" charset="0"/>
              </a:rPr>
              <a:t>межпредметные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) </a:t>
            </a:r>
          </a:p>
          <a:p>
            <a:pPr marL="285750" lvl="0" indent="-285750">
              <a:buFont typeface="Arial"/>
              <a:buChar char="•"/>
            </a:pPr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Задача в ЗБР (трудная, но посильная)</a:t>
            </a:r>
          </a:p>
          <a:p>
            <a:pPr marL="285750" lvl="0" indent="-285750">
              <a:buFont typeface="Arial"/>
              <a:buChar char="•"/>
            </a:pPr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Средство новое (переход от Задачи к Средству, а не наоборот)</a:t>
            </a:r>
          </a:p>
          <a:p>
            <a:pPr marL="285750" lvl="0" indent="-285750">
              <a:buFont typeface="Arial"/>
              <a:buChar char="•"/>
            </a:pPr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Не путать «средство» и «материал», «инструмент»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684213" y="404813"/>
            <a:ext cx="7632700" cy="6192837"/>
            <a:chOff x="683568" y="404664"/>
            <a:chExt cx="7632848" cy="61926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83568" y="2133409"/>
              <a:ext cx="2808341" cy="1079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Учебно-познавательная задача - 2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220731" y="404664"/>
              <a:ext cx="3095685" cy="1079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Ошибочное решение</a:t>
              </a:r>
            </a:p>
            <a:p>
              <a:pPr algn="ctr">
                <a:defRPr/>
              </a:pPr>
              <a:r>
                <a:rPr lang="ru-RU" dirty="0"/>
                <a:t>(старый способ, житейский подход и т.п.)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220731" y="2133409"/>
              <a:ext cx="3095685" cy="1079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Проблематизация (делание ОЧЕ-видным ошибочности решения)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83568" y="404664"/>
              <a:ext cx="2808341" cy="1079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Конкретно-практическая задача - 2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3568" y="3860568"/>
              <a:ext cx="2808341" cy="10810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Правильное (культурное) решение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20731" y="3860568"/>
              <a:ext cx="3095685" cy="10810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Оформление обобщенного средства (схема, модель)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3568" y="5517878"/>
              <a:ext cx="2808341" cy="1079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Конкретно-практическая задача - 3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3491909" y="4292357"/>
              <a:ext cx="1728822" cy="21748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3491909" y="836454"/>
              <a:ext cx="1728822" cy="2158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1978993" y="3212883"/>
              <a:ext cx="217491" cy="6476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6732060" y="1484138"/>
              <a:ext cx="215904" cy="64927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трелка влево 12"/>
            <p:cNvSpPr/>
            <p:nvPr/>
          </p:nvSpPr>
          <p:spPr>
            <a:xfrm>
              <a:off x="3491909" y="2565199"/>
              <a:ext cx="1728822" cy="21589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 rot="20256646">
              <a:off x="3390307" y="5146412"/>
              <a:ext cx="1876461" cy="21589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491909" y="5949668"/>
              <a:ext cx="1728822" cy="2158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20731" y="5517878"/>
              <a:ext cx="2808341" cy="1079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8" name="Овал 17"/>
          <p:cNvSpPr/>
          <p:nvPr/>
        </p:nvSpPr>
        <p:spPr>
          <a:xfrm>
            <a:off x="5724525" y="5876925"/>
            <a:ext cx="287338" cy="288925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72225" y="5876925"/>
            <a:ext cx="287338" cy="288925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019925" y="5876925"/>
            <a:ext cx="288925" cy="288925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7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7"/>
            <a:ext cx="8129590" cy="6429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Результат обучения  школьника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8358246" cy="142876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Современный мир стремительно меняется, в жизнь людей постоянно врываются новые технологии, людям приходится ежедневно делать выбор. 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Результатом обучения должно стать 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овладение навыками критического мышления, самостоятельного поиска  и глубокого анализа информации.</a:t>
            </a:r>
            <a:endParaRPr lang="ru-RU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3571876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     В условиях обновления содержания образования приоритетным является </a:t>
            </a:r>
            <a:r>
              <a:rPr lang="ru-RU" b="1" dirty="0" smtClean="0">
                <a:latin typeface="Georgia" pitchFamily="18" charset="0"/>
              </a:rPr>
              <a:t>повышение профессиональной компетентности учителя, </a:t>
            </a:r>
            <a:r>
              <a:rPr lang="ru-RU" dirty="0" smtClean="0">
                <a:latin typeface="Georgia" pitchFamily="18" charset="0"/>
              </a:rPr>
              <a:t>стремление идти в ногу со временем, а </a:t>
            </a:r>
            <a:r>
              <a:rPr lang="ru-RU" b="1" dirty="0" smtClean="0">
                <a:latin typeface="Georgia" pitchFamily="18" charset="0"/>
              </a:rPr>
              <a:t>выпускникам</a:t>
            </a:r>
            <a:r>
              <a:rPr lang="ru-RU" dirty="0" smtClean="0">
                <a:latin typeface="Georgia" pitchFamily="18" charset="0"/>
              </a:rPr>
              <a:t> школ необходимо </a:t>
            </a:r>
            <a:r>
              <a:rPr lang="ru-RU" b="1" dirty="0" smtClean="0">
                <a:latin typeface="Georgia" pitchFamily="18" charset="0"/>
              </a:rPr>
              <a:t>получить прочные знания и применить их в практической деятельности.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Picture 2" descr="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2388635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3214686"/>
            <a:ext cx="4137027" cy="593736"/>
          </a:xfrm>
        </p:spPr>
        <p:txBody>
          <a:bodyPr>
            <a:normAutofit/>
          </a:bodyPr>
          <a:lstStyle/>
          <a:p>
            <a:pPr algn="r"/>
            <a:r>
              <a:rPr lang="ru-RU" sz="1600" b="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Китайская  мудрость</a:t>
            </a:r>
            <a:endParaRPr lang="ru-RU" sz="1600" b="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928670"/>
            <a:ext cx="5715040" cy="214314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Скажи мне - и я забуду.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Покажи мне  - и я запомню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Дай мне действовать самому- и я научусь.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&amp;Ncy;&amp;ocy;&amp;vcy;&amp;ocy;&amp;scy;&amp;tcy;&amp;icy; &amp;ocy;&amp;bcy;&amp;rcy;&amp;acy;&amp;zcy;&amp;ocy;&amp;vcy;&amp;acy;&amp;ncy;&amp;icy;&amp;yacy; &amp;vcy; &amp;Pcy;&amp;iecy;&amp;ncy;&amp;zcy;&amp;iecy; &amp;icy; &amp;Pcy;&amp;iecy;&amp;ncy;&amp;zcy;&amp;iecy;&amp;ncy;&amp;scy;&amp;kcy;&amp;ocy;&amp;jcy; &amp;ocy;&amp;bcy;&amp;lcy;&amp;acy;&amp;scy;&amp;tcy;&amp;icy; - &amp;Pcy;&amp;iecy;&amp;ncy;&amp;zcy;&amp;acy; &amp;Lcy;&amp;acy;&amp;jcy;&amp;fcy; &amp;Icy;&amp;ncy;&amp;f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2806580" cy="374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500042"/>
            <a:ext cx="4929222" cy="107156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СПАСИБО       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  ВНИМАНИЕ!!!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4" descr="&amp;Kcy;&amp;rcy;&amp;ucy;&amp;zhcy;&amp;ocy;&amp;kcy; &amp;tscy;&amp;vcy;&amp;iecy;&amp;tcy;&amp;ocy;&amp;vcy;&amp;ocy;&amp;dcy;&amp;scy;&amp;tcy;&amp;vcy;&amp;ocy; &amp;Kcy;&amp;acy;&amp;lcy;&amp;icy;&amp;tcy;&amp;icy;&amp;ncy;&amp;acy; &amp;Tcy;&amp;acy;&amp;mcy;&amp;acy;&amp;rcy;&amp;acy; &amp;Mcy;&amp;icy;&amp;khcy;&amp;acy;&amp;jcy;&amp;lcy;&amp;ocy;&amp;v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2500306"/>
            <a:ext cx="3143272" cy="382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&amp;Ucy;&amp;pcy;&amp;rcy;&amp;acy;&amp;vcy;&amp;lcy;&amp;iecy;&amp;ncy;&amp;icy;&amp;iecy; &amp;ocy;&amp;bcy;&amp;rcy;&amp;acy;&amp;zcy;&amp;ocy;&amp;vcy;&amp;acy;&amp;ncy;&amp;icy;&amp;yacy; - 12 &amp;YAcy;&amp;ncy;&amp;vcy;&amp;acy;&amp;rcy;&amp;yacy;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857364"/>
            <a:ext cx="255562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785795"/>
            <a:ext cx="8786874" cy="2928957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</a:rPr>
              <a:t>       Сегодняшний мастер-класс мне хочется начать  словами немецкого педагога-демократа 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Фридриха   </a:t>
            </a:r>
            <a:r>
              <a:rPr lang="ru-RU" sz="2400" b="1" i="1" dirty="0" err="1" smtClean="0">
                <a:solidFill>
                  <a:schemeClr val="tx1"/>
                </a:solidFill>
                <a:latin typeface="Georgia" pitchFamily="18" charset="0"/>
              </a:rPr>
              <a:t>Дестервега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</a:p>
          <a:p>
            <a:endParaRPr lang="ru-RU" sz="24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    «</a:t>
            </a:r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</a:rPr>
              <a:t>Знания в собственном смысле слова сообщить невозможно. Можно их человеку предложить, подсказать, но овладеть ими он должен 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путем собственной деятельности</a:t>
            </a:r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Georgia" pitchFamily="18" charset="0"/>
              </a:rPr>
              <a:t>Можно наполнить чем-нибудь тело, но ум наполнить нельзя. Он должен самостоятельно все охватить, усвоить, переработать».</a:t>
            </a:r>
          </a:p>
        </p:txBody>
      </p:sp>
      <p:pic>
        <p:nvPicPr>
          <p:cNvPr id="4" name="Picture 2" descr="&amp;Scy;&amp;kcy;&amp;acy;&amp;chcy;&amp;acy;&amp;tcy;&amp;softcy; &amp;Tcy;&amp;iecy;&amp;ocy;&amp;rcy;&amp;icy;&amp;yacy; &amp;vcy;&amp;iecy;&amp;rcy;&amp;ocy;&amp;yacy;&amp;tcy;&amp;ncy;&amp;ocy;&amp;scy;&amp;tcy;&amp;iecy;&amp;jcy; - &amp;Icy;. &amp;Vcy;. &amp;KHcy;&amp;rcy;&amp;ucy;&amp;shchcy;&amp;iecy;&amp;vcy;&amp;acy; PDF, FB2,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0717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7143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Формирование Функциональной грамотности в условиях обновления содержания образования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058152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Перед учителями школ встают  вопросы: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Должным ли образом  они готовят молодых людей к трудностям  взрослой жизни?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Эффективны ли методы преподавания?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2928934"/>
            <a:ext cx="6357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     По результатам международной оценки </a:t>
            </a:r>
            <a:r>
              <a:rPr lang="en-US" dirty="0" smtClean="0">
                <a:latin typeface="Georgia" pitchFamily="18" charset="0"/>
              </a:rPr>
              <a:t>PISA</a:t>
            </a:r>
            <a:r>
              <a:rPr lang="ru-RU" dirty="0" smtClean="0">
                <a:latin typeface="Georgia" pitchFamily="18" charset="0"/>
              </a:rPr>
              <a:t> российские учащиеся по естественнонаучной грамотности занимает примерно 32 место.</a:t>
            </a:r>
          </a:p>
          <a:p>
            <a:r>
              <a:rPr lang="ru-RU" dirty="0" smtClean="0">
                <a:latin typeface="Georgia" pitchFamily="18" charset="0"/>
              </a:rPr>
              <a:t>      Из комментарий эксперта Н. Ковалевой по результатов </a:t>
            </a:r>
            <a:r>
              <a:rPr lang="en-US" dirty="0" smtClean="0">
                <a:latin typeface="Georgia" pitchFamily="18" charset="0"/>
              </a:rPr>
              <a:t>PISA</a:t>
            </a:r>
            <a:r>
              <a:rPr lang="ru-RU" dirty="0" smtClean="0">
                <a:latin typeface="Georgia" pitchFamily="18" charset="0"/>
              </a:rPr>
              <a:t>: «В нашей школе пытаются впихнуть в головы учеников как можно больше знаний, совершенно не заботясь о том, пригодятся ли они в будущем. Между тем, 90% полученной в классе информации  забывается уже через год-два. Но можно учить по другому, когда главное – заинтересовать ребенка в предмете, научить его учиться.»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072206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Чтобы решить эти проблемы, возникает необходимость введения в современную школу </a:t>
            </a:r>
            <a:r>
              <a:rPr lang="ru-RU" b="1" dirty="0" smtClean="0">
                <a:latin typeface="Georgia" pitchFamily="18" charset="0"/>
              </a:rPr>
              <a:t>технологии развития функциональной грамотности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 descr="&amp;Ucy;&amp;pcy;&amp;rcy;&amp;acy;&amp;vcy;&amp;lcy;&amp;iecy;&amp;ncy;&amp;icy;&amp;iecy; &amp;ocy;&amp;bcy;&amp;rcy;&amp;acy;&amp;zcy;&amp;ocy;&amp;vcy;&amp;acy;&amp;ncy;&amp;icy;&amp;yacy; - 12 &amp;YAcy;&amp;ncy;&amp;vcy;&amp;acy;&amp;rcy;&amp;yacy;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255562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7"/>
            <a:ext cx="8715436" cy="71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Функциональная   грамотность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7772400" cy="57150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это способность к активному участию людей в социальной, культурной, политической и экономической жизни.</a:t>
            </a:r>
            <a:endParaRPr lang="ru-RU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1785926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   К </a:t>
            </a:r>
            <a:r>
              <a:rPr lang="ru-RU" b="1" dirty="0" smtClean="0">
                <a:latin typeface="Georgia" pitchFamily="18" charset="0"/>
              </a:rPr>
              <a:t>функциональной грамотности </a:t>
            </a:r>
            <a:r>
              <a:rPr lang="ru-RU" dirty="0" smtClean="0">
                <a:latin typeface="Georgia" pitchFamily="18" charset="0"/>
              </a:rPr>
              <a:t>относится такой уровень знаний, умений и навыков, который обеспечивает нормальное функционирование личности в системе социальных отношений, считающийся минимально необходимый для осуществления жизнедеятельности личности в конкретной культурной среде.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3714752"/>
            <a:ext cx="692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Одной из </a:t>
            </a:r>
            <a:r>
              <a:rPr lang="ru-RU" b="1" dirty="0" smtClean="0">
                <a:latin typeface="Georgia" pitchFamily="18" charset="0"/>
              </a:rPr>
              <a:t>основных задач современного образования </a:t>
            </a:r>
            <a:r>
              <a:rPr lang="ru-RU" dirty="0" smtClean="0">
                <a:latin typeface="Georgia" pitchFamily="18" charset="0"/>
              </a:rPr>
              <a:t>становится формирование функционально грамотной личности, человека, который свободно ориентируется в окружающем мире и действует в соответствии с общественными нормами, потребностями и интересами.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643578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Основные </a:t>
            </a:r>
            <a:r>
              <a:rPr lang="ru-RU" b="1" dirty="0" smtClean="0">
                <a:latin typeface="Georgia" pitchFamily="18" charset="0"/>
              </a:rPr>
              <a:t>признаки функционально грамотной личности</a:t>
            </a:r>
            <a:r>
              <a:rPr lang="ru-RU" dirty="0" smtClean="0">
                <a:latin typeface="Georgia" pitchFamily="18" charset="0"/>
              </a:rPr>
              <a:t>: это человек самостоятельный, стремящийся к новым знаниям и умеющий жить среди людей, обладающий определенными качествами, ключевыми компетенциями.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15436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Стратегия активного обучения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777240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Каждому учителю сегодня необходимо 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научиться проектировать урок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с 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позиции активного обучения</a:t>
            </a:r>
            <a:endParaRPr lang="ru-RU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785926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Активное обучение </a:t>
            </a:r>
            <a:r>
              <a:rPr lang="ru-RU" dirty="0" smtClean="0">
                <a:latin typeface="Georgia" pitchFamily="18" charset="0"/>
              </a:rPr>
              <a:t>– это организация и ведение учебного процесса, направленная на активизацию учебно-познавательной деятельности обучающегося посредством комплексного использования как педагогических (дидактических), так и организационно-управленческих средств.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714752"/>
            <a:ext cx="678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При активном обучении </a:t>
            </a:r>
            <a:r>
              <a:rPr lang="ru-RU" dirty="0" smtClean="0">
                <a:latin typeface="Georgia" pitchFamily="18" charset="0"/>
              </a:rPr>
              <a:t>учащиеся используют свое мышление для того, чтобы рассмотреть новые идеи, решить поставленные задачи, и применить их на практике.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00076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При активном обучении используются </a:t>
            </a:r>
            <a:r>
              <a:rPr lang="ru-RU" b="1" dirty="0" smtClean="0">
                <a:latin typeface="Georgia" pitchFamily="18" charset="0"/>
              </a:rPr>
              <a:t>такие задания</a:t>
            </a:r>
            <a:r>
              <a:rPr lang="ru-RU" dirty="0" smtClean="0">
                <a:latin typeface="Georgia" pitchFamily="18" charset="0"/>
              </a:rPr>
              <a:t>, при выполнении которых учащийся должен задуматься.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786322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При активном обучении ученик должен быть активным участником учебного процесса, </a:t>
            </a:r>
            <a:r>
              <a:rPr lang="ru-RU" b="1" dirty="0" smtClean="0">
                <a:latin typeface="Georgia" pitchFamily="18" charset="0"/>
              </a:rPr>
              <a:t>у учащегося </a:t>
            </a:r>
            <a:r>
              <a:rPr lang="ru-RU" dirty="0" smtClean="0">
                <a:latin typeface="Georgia" pitchFamily="18" charset="0"/>
              </a:rPr>
              <a:t>должны </a:t>
            </a:r>
            <a:r>
              <a:rPr lang="ru-RU" b="1" dirty="0" smtClean="0">
                <a:latin typeface="Georgia" pitchFamily="18" charset="0"/>
              </a:rPr>
              <a:t>происходить мыслительные процессы </a:t>
            </a:r>
            <a:r>
              <a:rPr lang="ru-RU" dirty="0" smtClean="0">
                <a:latin typeface="Georgia" pitchFamily="18" charset="0"/>
              </a:rPr>
              <a:t>на высоком  уровне: анализа, синтеза и оценивания.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Рисунок 8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228146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2388635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214282" y="3786190"/>
            <a:ext cx="2500330" cy="2286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457200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Образовательные технологии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 rot="18963727">
            <a:off x="1243948" y="1607740"/>
            <a:ext cx="4572032" cy="60501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одготовка 7"/>
          <p:cNvSpPr/>
          <p:nvPr/>
        </p:nvSpPr>
        <p:spPr>
          <a:xfrm rot="19312535">
            <a:off x="2138561" y="2200352"/>
            <a:ext cx="4572032" cy="6393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Развития критического мышления</a:t>
            </a:r>
            <a:endParaRPr lang="ru-RU" dirty="0"/>
          </a:p>
        </p:txBody>
      </p:sp>
      <p:sp>
        <p:nvSpPr>
          <p:cNvPr id="9" name="Блок-схема: подготовка 8"/>
          <p:cNvSpPr/>
          <p:nvPr/>
        </p:nvSpPr>
        <p:spPr>
          <a:xfrm rot="19961384">
            <a:off x="2797846" y="2995777"/>
            <a:ext cx="4572032" cy="6393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Обучения на основе «учебных ситуаций»</a:t>
            </a:r>
            <a:endParaRPr lang="ru-RU" dirty="0"/>
          </a:p>
        </p:txBody>
      </p:sp>
      <p:sp>
        <p:nvSpPr>
          <p:cNvPr id="10" name="Блок-схема: подготовка 9"/>
          <p:cNvSpPr/>
          <p:nvPr/>
        </p:nvSpPr>
        <p:spPr>
          <a:xfrm rot="20905459">
            <a:off x="3316275" y="3951384"/>
            <a:ext cx="4572032" cy="76402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Уровневая дифференциация обучения</a:t>
            </a:r>
            <a:endParaRPr lang="ru-RU" dirty="0"/>
          </a:p>
        </p:txBody>
      </p:sp>
      <p:sp>
        <p:nvSpPr>
          <p:cNvPr id="11" name="Блок-схема: подготовка 10"/>
          <p:cNvSpPr/>
          <p:nvPr/>
        </p:nvSpPr>
        <p:spPr>
          <a:xfrm rot="889981">
            <a:off x="2434524" y="5932398"/>
            <a:ext cx="4572032" cy="6393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Информационные и коммуникационные</a:t>
            </a:r>
            <a:endParaRPr lang="ru-RU" dirty="0"/>
          </a:p>
        </p:txBody>
      </p:sp>
      <p:sp>
        <p:nvSpPr>
          <p:cNvPr id="12" name="Блок-схема: подготовка 11"/>
          <p:cNvSpPr/>
          <p:nvPr/>
        </p:nvSpPr>
        <p:spPr>
          <a:xfrm rot="346991">
            <a:off x="3450039" y="5170857"/>
            <a:ext cx="4572032" cy="63939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Проектной деятельности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8901259">
            <a:off x="2003267" y="1644813"/>
            <a:ext cx="292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Формирования правильной читательской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9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Виды функциональной  грамотности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7772400" cy="21431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Читательская грамотность;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Финансовая грамотность;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Математическая грамотность;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Естественнонаучная грамотность;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Глобальные компетенции;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Креативное мышление;</a:t>
            </a:r>
            <a:endParaRPr lang="ru-RU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501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Естественнонаучная грамотность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ru-RU" dirty="0" smtClean="0">
                <a:latin typeface="Georgia" pitchFamily="18" charset="0"/>
              </a:rPr>
              <a:t> это способность человека занимать активную гражданскую  позицию по вопросам, связанным с естественными науками, и его готовность интересоваться естественнонаучными  идеями.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3076" y="3429000"/>
            <a:ext cx="6786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Естественнонаучная грамотность </a:t>
            </a:r>
            <a:r>
              <a:rPr lang="ru-RU" dirty="0" smtClean="0">
                <a:latin typeface="Georgia" pitchFamily="18" charset="0"/>
              </a:rPr>
              <a:t>- это способность ребёнка формировать мнение о проблемах, связанных с естественными науками.</a:t>
            </a:r>
          </a:p>
          <a:p>
            <a:r>
              <a:rPr lang="ru-RU" dirty="0" smtClean="0">
                <a:latin typeface="Georgia" pitchFamily="18" charset="0"/>
              </a:rPr>
              <a:t> Для этого важны навыки интерпретации научных данных, умение спланировать и провести исследование, объяснить явления природы и технологии, найти доказательства. 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Рисунок 8" descr="9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000108"/>
            <a:ext cx="2000264" cy="18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7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Компетенции естественнонаучной грамотности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1214422"/>
            <a:ext cx="6272202" cy="43577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Задания в исследовании PISA направлены на оценку компетенций, характеризующих естественнонаучную грамотность, и основываются на реальных жизненных ситуациях.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-научно объяснять явления;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-понимать основные особенности естественнонаучного исследования;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-интерпретировать данные и использовать научные доказательства для получения выводов.</a:t>
            </a:r>
          </a:p>
          <a:p>
            <a:endParaRPr lang="ru-RU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технологиям. </a:t>
            </a:r>
            <a:endParaRPr lang="ru-RU" sz="18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2" descr="&amp;Rcy;&amp;iecy;&amp;bcy;&amp;iocy;&amp;ncy;&amp;ocy;&amp;kcy; &amp;zcy;&amp;acy; &amp;kcy;&amp;ocy;&amp;mcy;&amp;pcy;&amp;softcy;&amp;yucy;&amp;tcy;&amp;iecy;&amp;rcy;&amp;ocy;&amp;mcy; - &amp;Kcy;&amp;lcy;&amp;ucy;&amp;bcy; &amp;kcy;&amp;lcy;&amp;acy;&amp;scy;&amp;scy;&amp;ncy;&amp;ycy;&amp;khcy; &amp;rcy;&amp;ucy;&amp;kcy;&amp;ocy;&amp;v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39418"/>
            <a:ext cx="1857388" cy="207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3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Проблемы  при  формировании естественнонаучной грамотности   и  пути  их  преодоления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8858312" cy="214314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Georgia" pitchFamily="18" charset="0"/>
              </a:rPr>
              <a:t>проблемы </a:t>
            </a:r>
            <a:r>
              <a:rPr lang="ru-RU" sz="1800" i="1" dirty="0" smtClean="0">
                <a:solidFill>
                  <a:schemeClr val="tx1"/>
                </a:solidFill>
                <a:latin typeface="Georgia" pitchFamily="18" charset="0"/>
              </a:rPr>
              <a:t>при формировании естественнонаучной грамотности учащихся:</a:t>
            </a:r>
            <a:endParaRPr lang="ru-RU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1.Малое количество часов, которых хватает только на освоение основной программы.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2. Использование готовых “ PISA-подобных” заданий из различных источников слишком большие для использования на уроке.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3. Нехватка мотивации учащихся к разбору и решению данных заданий. Ученики не понимают, зачем им разбирать подобные задания.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500438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пути решения </a:t>
            </a:r>
            <a:r>
              <a:rPr lang="ru-RU" i="1" dirty="0" smtClean="0">
                <a:latin typeface="Georgia" pitchFamily="18" charset="0"/>
              </a:rPr>
              <a:t>выявленных проблем</a:t>
            </a:r>
            <a:r>
              <a:rPr lang="ru-RU" dirty="0" smtClean="0">
                <a:latin typeface="Georgia" pitchFamily="18" charset="0"/>
              </a:rPr>
              <a:t>:</a:t>
            </a:r>
          </a:p>
          <a:p>
            <a:r>
              <a:rPr lang="ru-RU" dirty="0" smtClean="0">
                <a:latin typeface="Georgia" pitchFamily="18" charset="0"/>
              </a:rPr>
              <a:t>1.Нехватка часов – одна из главных проблем, которая не подвластна учителю. На изучение биологии в 5-7 классе отведен 1 час в неделю, что крайне мало для развития необходимых знаний и умений. Дополнительное время на изучение естественных наук можно выделить во внеурочное время. </a:t>
            </a:r>
          </a:p>
          <a:p>
            <a:r>
              <a:rPr lang="ru-RU" dirty="0" smtClean="0">
                <a:latin typeface="Georgia" pitchFamily="18" charset="0"/>
              </a:rPr>
              <a:t>2. С 2019 года активно разрабатываются готовые материалы для развития у учащихся естественнонаучной грамотности. К сожалению, готовые задания не соответствуют программе обучения. Если рассматривать на одном занятии несколько различных тем, то у учащихся будет плохое усвоение информации, так как её будет слишком много.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1341</TotalTime>
  <Words>1310</Words>
  <Application>Microsoft Office PowerPoint</Application>
  <PresentationFormat>Экран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МКОУ Малохабыкская ООШ                 Мастер – класс   Формирование естественно-научной  грамотности школьников –  Задачный подход </vt:lpstr>
      <vt:lpstr>Слайд 2</vt:lpstr>
      <vt:lpstr>Формирование Функциональной грамотности в условиях обновления содержания образования</vt:lpstr>
      <vt:lpstr>Функциональная   грамотность</vt:lpstr>
      <vt:lpstr>Стратегия активного обучения</vt:lpstr>
      <vt:lpstr>Слайд 6</vt:lpstr>
      <vt:lpstr>Виды функциональной  грамотности</vt:lpstr>
      <vt:lpstr>Компетенции естественнонаучной грамотности</vt:lpstr>
      <vt:lpstr>Проблемы  при  формировании естественнонаучной грамотности   и  пути  их  преодоления</vt:lpstr>
      <vt:lpstr>Задачный подход </vt:lpstr>
      <vt:lpstr>Задачный подход</vt:lpstr>
      <vt:lpstr>Задачный подход к обучению: первые шаги на большом пути перехода от «знаниевой» к «деятельностной» парадигме </vt:lpstr>
      <vt:lpstr>Умелец формирует умельца. Учитель формирует не учителя коллегу, а учащегося.</vt:lpstr>
      <vt:lpstr>Требования к «Задача - Средство»: </vt:lpstr>
      <vt:lpstr>Слайд 15</vt:lpstr>
      <vt:lpstr>Результат обучения  школьника</vt:lpstr>
      <vt:lpstr>Китайская  мудрость</vt:lpstr>
      <vt:lpstr>СПАСИБО        ЗА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Андрей</cp:lastModifiedBy>
  <cp:revision>105</cp:revision>
  <dcterms:created xsi:type="dcterms:W3CDTF">2014-08-13T11:18:13Z</dcterms:created>
  <dcterms:modified xsi:type="dcterms:W3CDTF">2020-11-22T17:34:56Z</dcterms:modified>
</cp:coreProperties>
</file>