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2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7375-799B-4138-B67C-BEF7BFB6CA1A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A847E-F1C5-485D-9921-1092674DD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7375-799B-4138-B67C-BEF7BFB6CA1A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A847E-F1C5-485D-9921-1092674DD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7375-799B-4138-B67C-BEF7BFB6CA1A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A847E-F1C5-485D-9921-1092674DD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7375-799B-4138-B67C-BEF7BFB6CA1A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A847E-F1C5-485D-9921-1092674DD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7375-799B-4138-B67C-BEF7BFB6CA1A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A847E-F1C5-485D-9921-1092674DD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7375-799B-4138-B67C-BEF7BFB6CA1A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A847E-F1C5-485D-9921-1092674DD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7375-799B-4138-B67C-BEF7BFB6CA1A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A847E-F1C5-485D-9921-1092674DD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7375-799B-4138-B67C-BEF7BFB6CA1A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A847E-F1C5-485D-9921-1092674DD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7375-799B-4138-B67C-BEF7BFB6CA1A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A847E-F1C5-485D-9921-1092674DD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7375-799B-4138-B67C-BEF7BFB6CA1A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A847E-F1C5-485D-9921-1092674DD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7375-799B-4138-B67C-BEF7BFB6CA1A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A847E-F1C5-485D-9921-1092674DD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07375-799B-4138-B67C-BEF7BFB6CA1A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A847E-F1C5-485D-9921-1092674DD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Методическое пособие по русскому языку</a:t>
            </a:r>
            <a:br>
              <a:rPr lang="ru-RU" dirty="0" smtClean="0"/>
            </a:br>
            <a:r>
              <a:rPr lang="ru-RU" sz="1800" err="1" smtClean="0"/>
              <a:t>Автор</a:t>
            </a:r>
            <a:r>
              <a:rPr lang="ru-RU" sz="1800" smtClean="0"/>
              <a:t>:  Зайцева </a:t>
            </a:r>
            <a:r>
              <a:rPr lang="ru-RU" sz="1800" dirty="0" smtClean="0"/>
              <a:t>И.Н.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6000" dirty="0" smtClean="0"/>
              <a:t>Урок-исследование</a:t>
            </a:r>
          </a:p>
          <a:p>
            <a:r>
              <a:rPr lang="ru-RU" sz="6000" dirty="0" smtClean="0">
                <a:solidFill>
                  <a:srgbClr val="0070C0"/>
                </a:solidFill>
              </a:rPr>
              <a:t>«По </a:t>
            </a:r>
            <a:r>
              <a:rPr lang="ru-RU" sz="6000" dirty="0" smtClean="0">
                <a:solidFill>
                  <a:srgbClr val="0070C0"/>
                </a:solidFill>
              </a:rPr>
              <a:t>морю частиц»</a:t>
            </a:r>
            <a:endParaRPr lang="ru-RU" sz="6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Левитан «Март»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500174"/>
            <a:ext cx="700092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Саврасов «Грачи прилетели»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500174"/>
            <a:ext cx="6500858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Рефлексия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чего нужно использовать частицы в речи?</a:t>
            </a:r>
          </a:p>
          <a:p>
            <a:r>
              <a:rPr lang="ru-RU" dirty="0" smtClean="0"/>
              <a:t>Что вам понравилось на уроке?</a:t>
            </a:r>
          </a:p>
          <a:p>
            <a:r>
              <a:rPr lang="ru-RU" dirty="0" smtClean="0"/>
              <a:t>С какими трудностями столкнулись?</a:t>
            </a:r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Домашнее задание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 рассказа И.Тургенева «</a:t>
            </a:r>
            <a:r>
              <a:rPr lang="ru-RU" dirty="0" err="1" smtClean="0"/>
              <a:t>Бежин</a:t>
            </a:r>
            <a:r>
              <a:rPr lang="ru-RU" dirty="0" smtClean="0"/>
              <a:t> луг» выписать 6 предложений с частицами, указать разряд.</a:t>
            </a:r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68874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0070C0"/>
                </a:solidFill>
              </a:rPr>
              <a:t>Спасибо за внимание!</a:t>
            </a:r>
            <a:endParaRPr lang="ru-RU" sz="6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r>
              <a:rPr lang="ru-RU" sz="4000" dirty="0">
                <a:solidFill>
                  <a:srgbClr val="0070C0"/>
                </a:solidFill>
              </a:rPr>
              <a:t>День весенний, пленительный день!</a:t>
            </a:r>
            <a:br>
              <a:rPr lang="ru-RU" sz="4000" dirty="0">
                <a:solidFill>
                  <a:srgbClr val="0070C0"/>
                </a:solidFill>
              </a:rPr>
            </a:br>
            <a:r>
              <a:rPr lang="ru-RU" sz="4000" dirty="0">
                <a:solidFill>
                  <a:srgbClr val="0070C0"/>
                </a:solidFill>
              </a:rPr>
              <a:t>Так приветно журчали ручьи,</a:t>
            </a:r>
            <a:br>
              <a:rPr lang="ru-RU" sz="4000" dirty="0">
                <a:solidFill>
                  <a:srgbClr val="0070C0"/>
                </a:solidFill>
              </a:rPr>
            </a:br>
            <a:r>
              <a:rPr lang="ru-RU" sz="4000" dirty="0">
                <a:solidFill>
                  <a:srgbClr val="0070C0"/>
                </a:solidFill>
              </a:rPr>
              <a:t>а в лесу в полусветную тень</a:t>
            </a:r>
            <a:br>
              <a:rPr lang="ru-RU" sz="4000" dirty="0">
                <a:solidFill>
                  <a:srgbClr val="0070C0"/>
                </a:solidFill>
              </a:rPr>
            </a:br>
            <a:r>
              <a:rPr lang="ru-RU" sz="4000" dirty="0">
                <a:solidFill>
                  <a:srgbClr val="0070C0"/>
                </a:solidFill>
              </a:rPr>
              <a:t>так светло западали лучи!</a:t>
            </a:r>
            <a:br>
              <a:rPr lang="ru-RU" sz="4000" dirty="0">
                <a:solidFill>
                  <a:srgbClr val="0070C0"/>
                </a:solidFill>
              </a:rPr>
            </a:br>
            <a:r>
              <a:rPr lang="ru-RU" sz="4000" dirty="0">
                <a:solidFill>
                  <a:srgbClr val="0070C0"/>
                </a:solidFill>
              </a:rPr>
              <a:t>Как роскошно струилась река!</a:t>
            </a:r>
            <a:br>
              <a:rPr lang="ru-RU" sz="4000" dirty="0">
                <a:solidFill>
                  <a:srgbClr val="0070C0"/>
                </a:solidFill>
              </a:rPr>
            </a:br>
            <a:r>
              <a:rPr lang="ru-RU" sz="4000" dirty="0">
                <a:solidFill>
                  <a:srgbClr val="0070C0"/>
                </a:solidFill>
              </a:rPr>
              <a:t>Как легко трепетали листы!</a:t>
            </a:r>
            <a:br>
              <a:rPr lang="ru-RU" sz="4000" dirty="0">
                <a:solidFill>
                  <a:srgbClr val="0070C0"/>
                </a:solidFill>
              </a:rPr>
            </a:br>
            <a:r>
              <a:rPr lang="ru-RU" sz="4000" dirty="0">
                <a:solidFill>
                  <a:srgbClr val="0070C0"/>
                </a:solidFill>
              </a:rPr>
              <a:t>Как блаженно неслись облака!</a:t>
            </a:r>
            <a:br>
              <a:rPr lang="ru-RU" sz="4000" dirty="0">
                <a:solidFill>
                  <a:srgbClr val="0070C0"/>
                </a:solidFill>
              </a:rPr>
            </a:br>
            <a:r>
              <a:rPr lang="ru-RU" sz="4000" dirty="0">
                <a:solidFill>
                  <a:srgbClr val="0070C0"/>
                </a:solidFill>
              </a:rPr>
              <a:t>Как светло улыбалася ты</a:t>
            </a:r>
            <a:r>
              <a:rPr lang="ru-RU" sz="3600" dirty="0">
                <a:solidFill>
                  <a:srgbClr val="0070C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85786" y="1000108"/>
            <a:ext cx="7572428" cy="49292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714612" y="2357430"/>
            <a:ext cx="1357322" cy="85725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215074" y="3143248"/>
            <a:ext cx="1285884" cy="1357322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000364" y="4286256"/>
            <a:ext cx="2071702" cy="1143008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214546" y="2428868"/>
            <a:ext cx="2143140" cy="1285884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формообразующий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000760" y="2357430"/>
            <a:ext cx="2214578" cy="192882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модальный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000364" y="4500570"/>
            <a:ext cx="2928958" cy="1143008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отрицания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в группах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исследовать частицы и подготовить рассказ о разрядах частиц:</a:t>
            </a:r>
          </a:p>
          <a:p>
            <a:pPr>
              <a:buFontTx/>
              <a:buChar char="-"/>
            </a:pPr>
            <a:r>
              <a:rPr lang="ru-RU" dirty="0" smtClean="0"/>
              <a:t>Название частицы</a:t>
            </a:r>
          </a:p>
          <a:p>
            <a:pPr>
              <a:buFontTx/>
              <a:buChar char="-"/>
            </a:pPr>
            <a:r>
              <a:rPr lang="ru-RU" dirty="0" smtClean="0"/>
              <a:t>Для чего служит</a:t>
            </a:r>
          </a:p>
          <a:p>
            <a:pPr>
              <a:buFontTx/>
              <a:buChar char="-"/>
            </a:pPr>
            <a:r>
              <a:rPr lang="ru-RU" dirty="0" smtClean="0"/>
              <a:t>Примеры частиц</a:t>
            </a:r>
            <a:endParaRPr lang="ru-RU" dirty="0"/>
          </a:p>
        </p:txBody>
      </p:sp>
    </p:spTree>
  </p:cSld>
  <p:clrMapOvr>
    <a:masterClrMapping/>
  </p:clrMapOvr>
  <p:transition spd="med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Разряды частиц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3448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14354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формообразующие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модальные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отрицательные</a:t>
                      </a:r>
                      <a:endParaRPr lang="ru-RU" dirty="0"/>
                    </a:p>
                  </a:txBody>
                  <a:tcPr/>
                </a:tc>
              </a:tr>
              <a:tr h="1950251">
                <a:tc>
                  <a:txBody>
                    <a:bodyPr/>
                    <a:lstStyle/>
                    <a:p>
                      <a:r>
                        <a:rPr lang="ru-RU" dirty="0" smtClean="0"/>
                        <a:t>1.Образуют форму глагола: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Условного наклонения,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Повелительного наклонения.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dirty="0" smtClean="0"/>
                        <a:t>2. образуют  степень сравнения наречий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Выражают различные значения: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baseline="0" dirty="0" smtClean="0"/>
                        <a:t>усиление;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baseline="0" dirty="0" smtClean="0"/>
                        <a:t>Вопрос;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baseline="0" dirty="0" smtClean="0"/>
                        <a:t>Восклицание;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baseline="0" dirty="0" smtClean="0"/>
                        <a:t>Сомнение;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baseline="0" dirty="0" smtClean="0"/>
                        <a:t>Уточнение;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baseline="0" dirty="0" smtClean="0"/>
                        <a:t>Выделение, ограничение,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baseline="0" dirty="0" smtClean="0"/>
                        <a:t>Указание.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1.Выражают отрицание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4643446"/>
          <a:ext cx="8488680" cy="2286000"/>
        </p:xfrm>
        <a:graphic>
          <a:graphicData uri="http://schemas.openxmlformats.org/drawingml/2006/table">
            <a:tbl>
              <a:tblPr/>
              <a:tblGrid>
                <a:gridCol w="2849880"/>
                <a:gridCol w="3650978"/>
                <a:gridCol w="1987822"/>
              </a:tblGrid>
              <a:tr h="640080">
                <a:tc>
                  <a:txBody>
                    <a:bodyPr/>
                    <a:lstStyle/>
                    <a:p>
                      <a:r>
                        <a:rPr lang="ru-RU" dirty="0" smtClean="0"/>
                        <a:t>3. пусть, пускай, да, давай, давайте</a:t>
                      </a:r>
                    </a:p>
                    <a:p>
                      <a:r>
                        <a:rPr lang="ru-RU" dirty="0" smtClean="0"/>
                        <a:t>Бы, б</a:t>
                      </a:r>
                    </a:p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Даже, ведь, уж,  все-таки</a:t>
                      </a:r>
                    </a:p>
                    <a:p>
                      <a:r>
                        <a:rPr lang="ru-RU" dirty="0" smtClean="0"/>
                        <a:t>Разве, неужели, ли</a:t>
                      </a:r>
                    </a:p>
                    <a:p>
                      <a:r>
                        <a:rPr lang="ru-RU" dirty="0" smtClean="0"/>
                        <a:t>Что за, как</a:t>
                      </a:r>
                    </a:p>
                    <a:p>
                      <a:r>
                        <a:rPr lang="ru-RU" dirty="0" smtClean="0"/>
                        <a:t>Вряд</a:t>
                      </a:r>
                      <a:r>
                        <a:rPr lang="ru-RU" baseline="0" dirty="0" smtClean="0"/>
                        <a:t> ли, едва ли, авось</a:t>
                      </a:r>
                    </a:p>
                    <a:p>
                      <a:r>
                        <a:rPr lang="ru-RU" baseline="0" dirty="0" smtClean="0"/>
                        <a:t>Именно, как раз</a:t>
                      </a:r>
                    </a:p>
                    <a:p>
                      <a:r>
                        <a:rPr lang="ru-RU" baseline="0" dirty="0" smtClean="0"/>
                        <a:t>Только, лишь, , почти исключительно</a:t>
                      </a:r>
                    </a:p>
                    <a:p>
                      <a:r>
                        <a:rPr lang="ru-RU" baseline="0" dirty="0" smtClean="0"/>
                        <a:t>Это, вон, вот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Не, ни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Поиск частиц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А заря между тем разгорается. Вот уже золотые полосы потянулись по небу, жаворонки поют, ветер подул. Далеко видно. Вон за рощей деревня, вон другая с белой церковью, вон березовый лесок на горе.</a:t>
            </a:r>
            <a:br>
              <a:rPr lang="ru-RU" dirty="0"/>
            </a:br>
            <a:r>
              <a:rPr lang="ru-RU" dirty="0"/>
              <a:t>Как вольно дышит грудь, как крепнет человек, охваченный свежим дыханием весны.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Лингвистический эксперимент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( ) У птиц забавные встречаются имена. ( ) поверишь, что водится птица поганка. Поганка ( ) рогатая. ( ) и птичка завирушка есть. Или ( ) юла.</a:t>
            </a:r>
            <a:br>
              <a:rPr lang="ru-RU" dirty="0"/>
            </a:br>
            <a:r>
              <a:rPr lang="ru-RU" dirty="0"/>
              <a:t>( ) совсем милые имена: овсянка, просянка, коноплянка и ( ) чечевица.</a:t>
            </a:r>
            <a:br>
              <a:rPr lang="ru-RU" dirty="0"/>
            </a:br>
            <a:r>
              <a:rPr lang="ru-RU" dirty="0"/>
              <a:t>А ( ) плохое название чиж или чечетка? ( ) непонятны будут для нас имена: зеленушка, синехвостка, </a:t>
            </a:r>
            <a:r>
              <a:rPr lang="ru-RU" dirty="0" err="1"/>
              <a:t>белолобик</a:t>
            </a:r>
            <a:r>
              <a:rPr lang="ru-RU" dirty="0"/>
              <a:t>? ( ) названия – прозвища лучше всего!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Творческая работа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1- «Вот и весна пришла»(без частиц)</a:t>
            </a:r>
          </a:p>
          <a:p>
            <a:r>
              <a:rPr lang="ru-RU" dirty="0" smtClean="0"/>
              <a:t>2- «Скорей бы весна пришла»(с отрицательными и формообразующими частицами)</a:t>
            </a:r>
          </a:p>
          <a:p>
            <a:r>
              <a:rPr lang="ru-RU" dirty="0" smtClean="0"/>
              <a:t>3- «Вот и весна пожаловала»(с использованием модальных частиц»</a:t>
            </a:r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304</Words>
  <Application>Microsoft Office PowerPoint</Application>
  <PresentationFormat>Экран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Методическое пособие по русскому языку Автор:  Зайцева И.Н.</vt:lpstr>
      <vt:lpstr>Слайд 2</vt:lpstr>
      <vt:lpstr>Слайд 3</vt:lpstr>
      <vt:lpstr>Слайд 4</vt:lpstr>
      <vt:lpstr>Работа в группах</vt:lpstr>
      <vt:lpstr>Разряды частиц</vt:lpstr>
      <vt:lpstr>Поиск частиц</vt:lpstr>
      <vt:lpstr>Лингвистический эксперимент</vt:lpstr>
      <vt:lpstr>Творческая работа</vt:lpstr>
      <vt:lpstr>Левитан «Март»</vt:lpstr>
      <vt:lpstr>Саврасов «Грачи прилетели»</vt:lpstr>
      <vt:lpstr>Рефлексия </vt:lpstr>
      <vt:lpstr>Домашнее задание</vt:lpstr>
      <vt:lpstr>Спасибо за внимание!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Урок-исследование</dc:title>
  <dc:creator>ирина</dc:creator>
  <cp:lastModifiedBy>Admin</cp:lastModifiedBy>
  <cp:revision>7</cp:revision>
  <dcterms:created xsi:type="dcterms:W3CDTF">2012-04-04T16:02:20Z</dcterms:created>
  <dcterms:modified xsi:type="dcterms:W3CDTF">2014-10-17T15:12:58Z</dcterms:modified>
</cp:coreProperties>
</file>