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71" r:id="rId3"/>
    <p:sldId id="261" r:id="rId4"/>
    <p:sldId id="262" r:id="rId5"/>
    <p:sldId id="259" r:id="rId6"/>
    <p:sldId id="257" r:id="rId7"/>
    <p:sldId id="258" r:id="rId8"/>
    <p:sldId id="263" r:id="rId9"/>
    <p:sldId id="264" r:id="rId10"/>
    <p:sldId id="265" r:id="rId11"/>
    <p:sldId id="266" r:id="rId12"/>
    <p:sldId id="268" r:id="rId13"/>
    <p:sldId id="267" r:id="rId14"/>
    <p:sldId id="269"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8" d="100"/>
          <a:sy n="38" d="100"/>
        </p:scale>
        <p:origin x="-1410"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8B1FBB-9A1C-47E4-8D32-20103681E843}" type="datetimeFigureOut">
              <a:rPr lang="ru-RU" smtClean="0"/>
              <a:pPr/>
              <a:t>11.12.2018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F59731-2CE2-4C3F-B52E-6ED221630AD0}" type="slidenum">
              <a:rPr lang="ru-RU" smtClean="0"/>
              <a:pPr/>
              <a:t>‹#›</a:t>
            </a:fld>
            <a:endParaRPr lang="ru-RU"/>
          </a:p>
        </p:txBody>
      </p:sp>
    </p:spTree>
    <p:extLst>
      <p:ext uri="{BB962C8B-B14F-4D97-AF65-F5344CB8AC3E}">
        <p14:creationId xmlns:p14="http://schemas.microsoft.com/office/powerpoint/2010/main" xmlns="" val="14950427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DF59731-2CE2-4C3F-B52E-6ED221630AD0}" type="slidenum">
              <a:rPr lang="ru-RU" smtClean="0"/>
              <a:pPr/>
              <a:t>6</a:t>
            </a:fld>
            <a:endParaRPr lang="ru-RU"/>
          </a:p>
        </p:txBody>
      </p:sp>
    </p:spTree>
    <p:extLst>
      <p:ext uri="{BB962C8B-B14F-4D97-AF65-F5344CB8AC3E}">
        <p14:creationId xmlns:p14="http://schemas.microsoft.com/office/powerpoint/2010/main" xmlns="" val="7966329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11.12.2018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11.12.2018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11.12.2018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11.12.2018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11.12.2018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11.12.2018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11.12.2018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11.12.2018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11.12.2018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11.12.2018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11.12.2018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11.12.2018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980728"/>
            <a:ext cx="3008313" cy="2736304"/>
          </a:xfrm>
        </p:spPr>
        <p:txBody>
          <a:bodyPr/>
          <a:lstStyle/>
          <a:p>
            <a:endParaRPr lang="ru-RU" dirty="0"/>
          </a:p>
        </p:txBody>
      </p:sp>
      <p:sp>
        <p:nvSpPr>
          <p:cNvPr id="6" name="Текст 5"/>
          <p:cNvSpPr>
            <a:spLocks noGrp="1"/>
          </p:cNvSpPr>
          <p:nvPr>
            <p:ph type="body" sz="half" idx="2"/>
          </p:nvPr>
        </p:nvSpPr>
        <p:spPr/>
        <p:txBody>
          <a:bodyPr>
            <a:normAutofit/>
          </a:bodyPr>
          <a:lstStyle/>
          <a:p>
            <a:r>
              <a:rPr lang="en-US" sz="4000" b="1" dirty="0">
                <a:solidFill>
                  <a:srgbClr val="FF0000"/>
                </a:solidFill>
                <a:latin typeface="Times New Roman" pitchFamily="18" charset="0"/>
                <a:cs typeface="Times New Roman" pitchFamily="18" charset="0"/>
              </a:rPr>
              <a:t>THE HAPPY PRINCE by </a:t>
            </a:r>
            <a:r>
              <a:rPr lang="en-US" sz="4000" b="1" dirty="0" smtClean="0">
                <a:solidFill>
                  <a:srgbClr val="FF0000"/>
                </a:solidFill>
                <a:latin typeface="Times New Roman" pitchFamily="18" charset="0"/>
                <a:cs typeface="Times New Roman" pitchFamily="18" charset="0"/>
              </a:rPr>
              <a:t>Oscar </a:t>
            </a:r>
            <a:r>
              <a:rPr lang="en-US" sz="4000" b="1" dirty="0">
                <a:solidFill>
                  <a:srgbClr val="FF0000"/>
                </a:solidFill>
                <a:latin typeface="Times New Roman" pitchFamily="18" charset="0"/>
                <a:cs typeface="Times New Roman" pitchFamily="18" charset="0"/>
              </a:rPr>
              <a:t>Wilde </a:t>
            </a:r>
            <a:endParaRPr lang="ru-RU" sz="4000" b="1" dirty="0">
              <a:solidFill>
                <a:srgbClr val="FF0000"/>
              </a:solidFill>
              <a:latin typeface="Times New Roman" pitchFamily="18" charset="0"/>
              <a:cs typeface="Times New Roman" pitchFamily="18" charset="0"/>
            </a:endParaRPr>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19872" y="620688"/>
            <a:ext cx="5544616" cy="51845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531878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b="1" dirty="0" smtClean="0">
                <a:latin typeface="Times New Roman" pitchFamily="18" charset="0"/>
                <a:cs typeface="Times New Roman" pitchFamily="18" charset="0"/>
              </a:rPr>
              <a:t>Задание1</a:t>
            </a:r>
            <a:endParaRPr lang="ru-RU" sz="2400" b="1" dirty="0">
              <a:latin typeface="Times New Roman" pitchFamily="18" charset="0"/>
              <a:cs typeface="Times New Roman" pitchFamily="18" charset="0"/>
            </a:endParaRPr>
          </a:p>
        </p:txBody>
      </p:sp>
      <p:sp>
        <p:nvSpPr>
          <p:cNvPr id="3" name="Объект 2"/>
          <p:cNvSpPr>
            <a:spLocks noGrp="1"/>
          </p:cNvSpPr>
          <p:nvPr>
            <p:ph idx="1"/>
          </p:nvPr>
        </p:nvSpPr>
        <p:spPr>
          <a:xfrm>
            <a:off x="457200" y="1124744"/>
            <a:ext cx="8229600" cy="5001419"/>
          </a:xfrm>
        </p:spPr>
        <p:txBody>
          <a:bodyPr/>
          <a:lstStyle/>
          <a:p>
            <a:pPr marL="0" indent="0">
              <a:buNone/>
            </a:pPr>
            <a:r>
              <a:rPr lang="ru-RU" dirty="0" smtClean="0">
                <a:latin typeface="Times New Roman" pitchFamily="18" charset="0"/>
                <a:cs typeface="Times New Roman" pitchFamily="18" charset="0"/>
              </a:rPr>
              <a:t>1. </a:t>
            </a:r>
            <a:r>
              <a:rPr lang="en-US" dirty="0">
                <a:latin typeface="Times New Roman" pitchFamily="18" charset="0"/>
                <a:cs typeface="Times New Roman" pitchFamily="18" charset="0"/>
              </a:rPr>
              <a:t>Find and read the sentences to the questions</a:t>
            </a:r>
            <a:r>
              <a:rPr lang="en-US" dirty="0" smtClean="0">
                <a:latin typeface="Times New Roman" pitchFamily="18" charset="0"/>
                <a:cs typeface="Times New Roman" pitchFamily="18" charset="0"/>
              </a:rPr>
              <a:t>:</a:t>
            </a:r>
            <a:endParaRPr lang="ru-RU" dirty="0" smtClean="0">
              <a:latin typeface="Times New Roman" pitchFamily="18" charset="0"/>
              <a:cs typeface="Times New Roman" pitchFamily="18" charset="0"/>
            </a:endParaRPr>
          </a:p>
          <a:p>
            <a:pPr marL="0" indent="0">
              <a:buNone/>
            </a:pPr>
            <a:r>
              <a:rPr lang="ru-RU" sz="2400" dirty="0" smtClean="0">
                <a:latin typeface="Times New Roman" pitchFamily="18" charset="0"/>
                <a:cs typeface="Times New Roman" pitchFamily="18" charset="0"/>
              </a:rPr>
              <a:t>Найти и прочесть предложения к вопросам:</a:t>
            </a:r>
          </a:p>
          <a:p>
            <a:pPr marL="0" indent="0">
              <a:buNone/>
            </a:pPr>
            <a:r>
              <a:rPr lang="en-US" dirty="0">
                <a:latin typeface="Times New Roman" pitchFamily="18" charset="0"/>
                <a:cs typeface="Times New Roman" pitchFamily="18" charset="0"/>
              </a:rPr>
              <a:t>Than was decorated with happy </a:t>
            </a:r>
            <a:r>
              <a:rPr lang="en-US" dirty="0" smtClean="0">
                <a:latin typeface="Times New Roman" pitchFamily="18" charset="0"/>
                <a:cs typeface="Times New Roman" pitchFamily="18" charset="0"/>
              </a:rPr>
              <a:t>Prince</a:t>
            </a:r>
            <a:r>
              <a:rPr lang="ru-RU" dirty="0" smtClean="0">
                <a:latin typeface="Times New Roman" pitchFamily="18" charset="0"/>
                <a:cs typeface="Times New Roman" pitchFamily="18" charset="0"/>
              </a:rPr>
              <a:t>?</a:t>
            </a:r>
          </a:p>
          <a:p>
            <a:pPr marL="0" indent="0">
              <a:buNone/>
            </a:pPr>
            <a:r>
              <a:rPr lang="en-US" dirty="0">
                <a:latin typeface="Times New Roman" pitchFamily="18" charset="0"/>
                <a:cs typeface="Times New Roman" pitchFamily="18" charset="0"/>
              </a:rPr>
              <a:t>W</a:t>
            </a:r>
            <a:r>
              <a:rPr lang="en-US" dirty="0" smtClean="0">
                <a:latin typeface="Times New Roman" pitchFamily="18" charset="0"/>
                <a:cs typeface="Times New Roman" pitchFamily="18" charset="0"/>
              </a:rPr>
              <a:t>ith whom</a:t>
            </a:r>
            <a:r>
              <a:rPr lang="ru-RU"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compared</a:t>
            </a:r>
            <a:r>
              <a:rPr lang="ru-RU"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 сравнить)</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children </a:t>
            </a:r>
            <a:r>
              <a:rPr lang="en-US" dirty="0" smtClean="0">
                <a:latin typeface="Times New Roman" pitchFamily="18" charset="0"/>
                <a:cs typeface="Times New Roman" pitchFamily="18" charset="0"/>
              </a:rPr>
              <a:t>Prince</a:t>
            </a:r>
            <a:r>
              <a:rPr lang="ru-RU" dirty="0" smtClean="0">
                <a:latin typeface="Times New Roman" pitchFamily="18" charset="0"/>
                <a:cs typeface="Times New Roman" pitchFamily="18" charset="0"/>
              </a:rPr>
              <a:t>?</a:t>
            </a:r>
          </a:p>
          <a:p>
            <a:pPr marL="0" indent="0">
              <a:buNone/>
            </a:pPr>
            <a:r>
              <a:rPr lang="en-US" dirty="0">
                <a:latin typeface="Times New Roman" pitchFamily="18" charset="0"/>
                <a:cs typeface="Times New Roman" pitchFamily="18" charset="0"/>
              </a:rPr>
              <a:t>Why not swallow flew to </a:t>
            </a:r>
            <a:r>
              <a:rPr lang="en-US" dirty="0" smtClean="0">
                <a:latin typeface="Times New Roman" pitchFamily="18" charset="0"/>
                <a:cs typeface="Times New Roman" pitchFamily="18" charset="0"/>
              </a:rPr>
              <a:t>Egypt</a:t>
            </a:r>
            <a:r>
              <a:rPr lang="ru-RU" dirty="0" smtClean="0">
                <a:latin typeface="Times New Roman" pitchFamily="18" charset="0"/>
                <a:cs typeface="Times New Roman" pitchFamily="18" charset="0"/>
              </a:rPr>
              <a:t> ?</a:t>
            </a:r>
          </a:p>
          <a:p>
            <a:pPr marL="0" indent="0">
              <a:buNone/>
            </a:pPr>
            <a:r>
              <a:rPr lang="en-US" dirty="0">
                <a:latin typeface="Times New Roman" pitchFamily="18" charset="0"/>
                <a:cs typeface="Times New Roman" pitchFamily="18" charset="0"/>
              </a:rPr>
              <a:t>How showed swallow his love for </a:t>
            </a:r>
            <a:r>
              <a:rPr lang="en-US" dirty="0" smtClean="0">
                <a:latin typeface="Times New Roman" pitchFamily="18" charset="0"/>
                <a:cs typeface="Times New Roman" pitchFamily="18" charset="0"/>
              </a:rPr>
              <a:t>the</a:t>
            </a:r>
            <a:r>
              <a:rPr lang="ru-RU"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Reed</a:t>
            </a:r>
            <a:r>
              <a:rPr lang="ru-RU" dirty="0" smtClean="0">
                <a:latin typeface="Times New Roman" pitchFamily="18" charset="0"/>
                <a:cs typeface="Times New Roman" pitchFamily="18" charset="0"/>
              </a:rPr>
              <a:t>?</a:t>
            </a:r>
          </a:p>
          <a:p>
            <a:pPr marL="0" indent="0">
              <a:buNone/>
            </a:pPr>
            <a:r>
              <a:rPr lang="en-US" dirty="0">
                <a:latin typeface="Times New Roman" pitchFamily="18" charset="0"/>
                <a:cs typeface="Times New Roman" pitchFamily="18" charset="0"/>
              </a:rPr>
              <a:t>Why swallow </a:t>
            </a:r>
            <a:r>
              <a:rPr lang="en-US" dirty="0" smtClean="0">
                <a:latin typeface="Times New Roman" pitchFamily="18" charset="0"/>
                <a:cs typeface="Times New Roman" pitchFamily="18" charset="0"/>
              </a:rPr>
              <a:t>disappointed</a:t>
            </a:r>
            <a:r>
              <a:rPr lang="ru-RU"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 разочаровалась</a:t>
            </a:r>
            <a:r>
              <a:rPr lang="ru-RU"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in the </a:t>
            </a:r>
            <a:r>
              <a:rPr lang="en-US" dirty="0" smtClean="0">
                <a:latin typeface="Times New Roman" pitchFamily="18" charset="0"/>
                <a:cs typeface="Times New Roman" pitchFamily="18" charset="0"/>
              </a:rPr>
              <a:t>Reed</a:t>
            </a:r>
            <a:r>
              <a:rPr lang="ru-RU" dirty="0">
                <a:latin typeface="Times New Roman" pitchFamily="18" charset="0"/>
                <a:cs typeface="Times New Roman" pitchFamily="18" charset="0"/>
              </a:rPr>
              <a:t>?</a:t>
            </a:r>
          </a:p>
        </p:txBody>
      </p:sp>
    </p:spTree>
    <p:extLst>
      <p:ext uri="{BB962C8B-B14F-4D97-AF65-F5344CB8AC3E}">
        <p14:creationId xmlns:p14="http://schemas.microsoft.com/office/powerpoint/2010/main" xmlns="" val="26775255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57200" y="260648"/>
            <a:ext cx="8229600" cy="5865515"/>
          </a:xfrm>
        </p:spPr>
        <p:txBody>
          <a:bodyPr>
            <a:normAutofit/>
          </a:bodyPr>
          <a:lstStyle/>
          <a:p>
            <a:pPr marL="0" indent="0" algn="ctr">
              <a:buNone/>
            </a:pPr>
            <a:r>
              <a:rPr lang="ru-RU" dirty="0" smtClean="0"/>
              <a:t> </a:t>
            </a:r>
            <a:r>
              <a:rPr lang="ru-RU" sz="2400" b="1" dirty="0" smtClean="0">
                <a:latin typeface="Times New Roman" pitchFamily="18" charset="0"/>
                <a:cs typeface="Times New Roman" pitchFamily="18" charset="0"/>
              </a:rPr>
              <a:t>Задание 2 </a:t>
            </a:r>
          </a:p>
          <a:p>
            <a:pPr marL="0" indent="0">
              <a:buNone/>
            </a:pPr>
            <a:r>
              <a:rPr lang="ru-RU" sz="2400" b="1" dirty="0" smtClean="0">
                <a:latin typeface="Times New Roman" pitchFamily="18" charset="0"/>
                <a:cs typeface="Times New Roman" pitchFamily="18" charset="0"/>
              </a:rPr>
              <a:t>Прочитайте</a:t>
            </a:r>
            <a:r>
              <a:rPr lang="ru-RU" sz="2400" dirty="0" smtClean="0">
                <a:latin typeface="Times New Roman" pitchFamily="18" charset="0"/>
                <a:cs typeface="Times New Roman" pitchFamily="18" charset="0"/>
              </a:rPr>
              <a:t> </a:t>
            </a:r>
            <a:r>
              <a:rPr lang="ru-RU" sz="2400" dirty="0">
                <a:latin typeface="Times New Roman" pitchFamily="18" charset="0"/>
                <a:cs typeface="Times New Roman" pitchFamily="18" charset="0"/>
              </a:rPr>
              <a:t>текст второй раз, </a:t>
            </a:r>
            <a:r>
              <a:rPr lang="ru-RU" sz="2400" dirty="0" smtClean="0">
                <a:latin typeface="Times New Roman" pitchFamily="18" charset="0"/>
                <a:cs typeface="Times New Roman" pitchFamily="18" charset="0"/>
              </a:rPr>
              <a:t>ознакомьтесь </a:t>
            </a:r>
            <a:r>
              <a:rPr lang="ru-RU" sz="2400" dirty="0">
                <a:latin typeface="Times New Roman" pitchFamily="18" charset="0"/>
                <a:cs typeface="Times New Roman" pitchFamily="18" charset="0"/>
              </a:rPr>
              <a:t>с предложенным списком слов; определите, какие из них действительно</a:t>
            </a:r>
          </a:p>
          <a:p>
            <a:pPr marL="0" indent="0">
              <a:buNone/>
            </a:pPr>
            <a:r>
              <a:rPr lang="ru-RU" sz="2400" dirty="0">
                <a:latin typeface="Times New Roman" pitchFamily="18" charset="0"/>
                <a:cs typeface="Times New Roman" pitchFamily="18" charset="0"/>
              </a:rPr>
              <a:t>являются ключевыми для понимания </a:t>
            </a:r>
            <a:r>
              <a:rPr lang="ru-RU" sz="2400" dirty="0" smtClean="0">
                <a:latin typeface="Times New Roman" pitchFamily="18" charset="0"/>
                <a:cs typeface="Times New Roman" pitchFamily="18" charset="0"/>
              </a:rPr>
              <a:t>содержания</a:t>
            </a:r>
            <a:r>
              <a:rPr lang="ru-RU" sz="2400" dirty="0">
                <a:latin typeface="Times New Roman" pitchFamily="18" charset="0"/>
                <a:cs typeface="Times New Roman" pitchFamily="18" charset="0"/>
              </a:rPr>
              <a:t>, а какие второстепенными </a:t>
            </a:r>
            <a:endParaRPr lang="ru-RU" sz="2400" dirty="0" smtClean="0">
              <a:latin typeface="Times New Roman" pitchFamily="18" charset="0"/>
              <a:cs typeface="Times New Roman" pitchFamily="18" charset="0"/>
            </a:endParaRPr>
          </a:p>
          <a:p>
            <a:pPr marL="0" indent="0">
              <a:buNone/>
            </a:pPr>
            <a:r>
              <a:rPr lang="ru-RU" sz="2400" b="1" dirty="0" smtClean="0">
                <a:latin typeface="Times New Roman" pitchFamily="18" charset="0"/>
                <a:cs typeface="Times New Roman" pitchFamily="18" charset="0"/>
              </a:rPr>
              <a:t>Выберите </a:t>
            </a:r>
            <a:r>
              <a:rPr lang="ru-RU" sz="2400" dirty="0">
                <a:latin typeface="Times New Roman" pitchFamily="18" charset="0"/>
                <a:cs typeface="Times New Roman" pitchFamily="18" charset="0"/>
              </a:rPr>
              <a:t>из предложенного списка только те слова, которые, на ваш взгляд, </a:t>
            </a:r>
            <a:r>
              <a:rPr lang="ru-RU" sz="2400" dirty="0" smtClean="0">
                <a:latin typeface="Times New Roman" pitchFamily="18" charset="0"/>
                <a:cs typeface="Times New Roman" pitchFamily="18" charset="0"/>
              </a:rPr>
              <a:t>наиболее полно </a:t>
            </a:r>
            <a:r>
              <a:rPr lang="ru-RU" sz="2400" dirty="0">
                <a:latin typeface="Times New Roman" pitchFamily="18" charset="0"/>
                <a:cs typeface="Times New Roman" pitchFamily="18" charset="0"/>
              </a:rPr>
              <a:t>и точно </a:t>
            </a:r>
            <a:r>
              <a:rPr lang="ru-RU" sz="2400" dirty="0" smtClean="0">
                <a:latin typeface="Times New Roman" pitchFamily="18" charset="0"/>
                <a:cs typeface="Times New Roman" pitchFamily="18" charset="0"/>
              </a:rPr>
              <a:t>передают содержание </a:t>
            </a:r>
            <a:r>
              <a:rPr lang="ru-RU" sz="2400" dirty="0">
                <a:latin typeface="Times New Roman" pitchFamily="18" charset="0"/>
                <a:cs typeface="Times New Roman" pitchFamily="18" charset="0"/>
              </a:rPr>
              <a:t>прочитанного текста, т.е. ключевые (опорные) </a:t>
            </a:r>
            <a:r>
              <a:rPr lang="ru-RU" sz="2400" dirty="0" smtClean="0">
                <a:latin typeface="Times New Roman" pitchFamily="18" charset="0"/>
                <a:cs typeface="Times New Roman" pitchFamily="18" charset="0"/>
              </a:rPr>
              <a:t>слова, по </a:t>
            </a:r>
            <a:r>
              <a:rPr lang="ru-RU" sz="2400" dirty="0">
                <a:latin typeface="Times New Roman" pitchFamily="18" charset="0"/>
                <a:cs typeface="Times New Roman" pitchFamily="18" charset="0"/>
              </a:rPr>
              <a:t>которым вы смогли бы восстановить его основное содержание</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39442615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 </a:t>
            </a:r>
            <a:r>
              <a:rPr lang="ru-RU" sz="2800" dirty="0" smtClean="0">
                <a:latin typeface="Times New Roman" pitchFamily="18" charset="0"/>
                <a:cs typeface="Times New Roman" pitchFamily="18" charset="0"/>
              </a:rPr>
              <a:t>список слов.</a:t>
            </a:r>
            <a:r>
              <a:rPr lang="en-US" sz="2800" dirty="0" smtClean="0">
                <a:latin typeface="Times New Roman" pitchFamily="18" charset="0"/>
                <a:cs typeface="Times New Roman" pitchFamily="18" charset="0"/>
              </a:rPr>
              <a:t> </a:t>
            </a:r>
            <a:r>
              <a:rPr lang="ru-RU" sz="2800" dirty="0" smtClean="0">
                <a:latin typeface="Times New Roman" pitchFamily="18" charset="0"/>
                <a:cs typeface="Times New Roman" pitchFamily="18" charset="0"/>
              </a:rPr>
              <a:t>(</a:t>
            </a:r>
            <a:r>
              <a:rPr lang="en-US" sz="1800" dirty="0" smtClean="0">
                <a:latin typeface="Times New Roman" pitchFamily="18" charset="0"/>
                <a:cs typeface="Times New Roman" pitchFamily="18" charset="0"/>
              </a:rPr>
              <a:t>list </a:t>
            </a:r>
            <a:r>
              <a:rPr lang="en-US" sz="1800" dirty="0">
                <a:latin typeface="Times New Roman" pitchFamily="18" charset="0"/>
                <a:cs typeface="Times New Roman" pitchFamily="18" charset="0"/>
              </a:rPr>
              <a:t>of </a:t>
            </a:r>
            <a:r>
              <a:rPr lang="en-US" sz="1800" dirty="0" smtClean="0">
                <a:latin typeface="Times New Roman" pitchFamily="18" charset="0"/>
                <a:cs typeface="Times New Roman" pitchFamily="18" charset="0"/>
              </a:rPr>
              <a:t>words</a:t>
            </a:r>
            <a:r>
              <a:rPr lang="ru-RU" sz="1800" dirty="0" smtClean="0">
                <a:latin typeface="Times New Roman" pitchFamily="18" charset="0"/>
                <a:cs typeface="Times New Roman" pitchFamily="18" charset="0"/>
              </a:rPr>
              <a:t>)</a:t>
            </a:r>
            <a:endParaRPr lang="ru-RU" sz="1800" dirty="0">
              <a:latin typeface="Times New Roman" pitchFamily="18" charset="0"/>
              <a:cs typeface="Times New Roman" pitchFamily="18" charset="0"/>
            </a:endParaRPr>
          </a:p>
        </p:txBody>
      </p:sp>
      <p:sp>
        <p:nvSpPr>
          <p:cNvPr id="3" name="Объект 2"/>
          <p:cNvSpPr>
            <a:spLocks noGrp="1"/>
          </p:cNvSpPr>
          <p:nvPr>
            <p:ph idx="1"/>
          </p:nvPr>
        </p:nvSpPr>
        <p:spPr/>
        <p:txBody>
          <a:bodyPr>
            <a:normAutofit fontScale="62500" lnSpcReduction="20000"/>
          </a:bodyPr>
          <a:lstStyle/>
          <a:p>
            <a:pPr marL="0" indent="0" algn="ctr">
              <a:buNone/>
            </a:pPr>
            <a:endParaRPr lang="ru-RU" dirty="0" smtClean="0"/>
          </a:p>
          <a:p>
            <a:pPr marL="0" indent="0">
              <a:buNone/>
            </a:pPr>
            <a:r>
              <a:rPr lang="en-US" dirty="0" smtClean="0">
                <a:latin typeface="Times New Roman" pitchFamily="18" charset="0"/>
                <a:cs typeface="Times New Roman" pitchFamily="18" charset="0"/>
              </a:rPr>
              <a:t>statue — </a:t>
            </a:r>
            <a:r>
              <a:rPr lang="ru-RU" dirty="0" smtClean="0">
                <a:latin typeface="Times New Roman" pitchFamily="18" charset="0"/>
                <a:cs typeface="Times New Roman" pitchFamily="18" charset="0"/>
              </a:rPr>
              <a:t>статуя</a:t>
            </a:r>
          </a:p>
          <a:p>
            <a:pPr marL="0" indent="0">
              <a:buNone/>
            </a:pPr>
            <a:r>
              <a:rPr lang="ru-RU"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be </a:t>
            </a:r>
            <a:r>
              <a:rPr lang="en-US" dirty="0">
                <a:latin typeface="Times New Roman" pitchFamily="18" charset="0"/>
                <a:cs typeface="Times New Roman" pitchFamily="18" charset="0"/>
              </a:rPr>
              <a:t>like - </a:t>
            </a:r>
            <a:r>
              <a:rPr lang="ru-RU" dirty="0">
                <a:latin typeface="Times New Roman" pitchFamily="18" charset="0"/>
                <a:cs typeface="Times New Roman" pitchFamily="18" charset="0"/>
              </a:rPr>
              <a:t>быть таким как</a:t>
            </a:r>
          </a:p>
          <a:p>
            <a:pPr marL="0" indent="0">
              <a:buNone/>
            </a:pPr>
            <a:r>
              <a:rPr lang="ru-RU" dirty="0">
                <a:latin typeface="Times New Roman" pitchFamily="18" charset="0"/>
                <a:cs typeface="Times New Roman" pitchFamily="18" charset="0"/>
              </a:rPr>
              <a:t> </a:t>
            </a:r>
            <a:r>
              <a:rPr lang="en-US" dirty="0" smtClean="0">
                <a:latin typeface="Times New Roman" pitchFamily="18" charset="0"/>
                <a:cs typeface="Times New Roman" pitchFamily="18" charset="0"/>
              </a:rPr>
              <a:t>like </a:t>
            </a:r>
            <a:r>
              <a:rPr lang="en-US" dirty="0">
                <a:latin typeface="Times New Roman" pitchFamily="18" charset="0"/>
                <a:cs typeface="Times New Roman" pitchFamily="18" charset="0"/>
              </a:rPr>
              <a:t>an angel - </a:t>
            </a:r>
            <a:r>
              <a:rPr lang="ru-RU" dirty="0">
                <a:latin typeface="Times New Roman" pitchFamily="18" charset="0"/>
                <a:cs typeface="Times New Roman" pitchFamily="18" charset="0"/>
              </a:rPr>
              <a:t>как ангел</a:t>
            </a:r>
          </a:p>
          <a:p>
            <a:pPr marL="0" indent="0">
              <a:buNone/>
            </a:pPr>
            <a:r>
              <a:rPr lang="ru-RU" dirty="0">
                <a:latin typeface="Times New Roman" pitchFamily="18" charset="0"/>
                <a:cs typeface="Times New Roman" pitchFamily="18" charset="0"/>
              </a:rPr>
              <a:t> </a:t>
            </a:r>
            <a:r>
              <a:rPr lang="en-US" dirty="0" smtClean="0">
                <a:latin typeface="Times New Roman" pitchFamily="18" charset="0"/>
                <a:cs typeface="Times New Roman" pitchFamily="18" charset="0"/>
              </a:rPr>
              <a:t>be </a:t>
            </a:r>
            <a:r>
              <a:rPr lang="en-US" dirty="0">
                <a:latin typeface="Times New Roman" pitchFamily="18" charset="0"/>
                <a:cs typeface="Times New Roman" pitchFamily="18" charset="0"/>
              </a:rPr>
              <a:t>about to return - </a:t>
            </a:r>
            <a:r>
              <a:rPr lang="ru-RU" dirty="0">
                <a:latin typeface="Times New Roman" pitchFamily="18" charset="0"/>
                <a:cs typeface="Times New Roman" pitchFamily="18" charset="0"/>
              </a:rPr>
              <a:t>вот-вот вернуться</a:t>
            </a:r>
          </a:p>
          <a:p>
            <a:pPr marL="0" indent="0">
              <a:buNone/>
            </a:pPr>
            <a:r>
              <a:rPr lang="ru-RU" dirty="0">
                <a:latin typeface="Times New Roman" pitchFamily="18" charset="0"/>
                <a:cs typeface="Times New Roman" pitchFamily="18" charset="0"/>
              </a:rPr>
              <a:t> </a:t>
            </a:r>
            <a:r>
              <a:rPr lang="en-US" dirty="0" smtClean="0">
                <a:latin typeface="Times New Roman" pitchFamily="18" charset="0"/>
                <a:cs typeface="Times New Roman" pitchFamily="18" charset="0"/>
              </a:rPr>
              <a:t>In </a:t>
            </a:r>
            <a:r>
              <a:rPr lang="en-US" dirty="0">
                <a:latin typeface="Times New Roman" pitchFamily="18" charset="0"/>
                <a:cs typeface="Times New Roman" pitchFamily="18" charset="0"/>
              </a:rPr>
              <a:t>the countryside - </a:t>
            </a:r>
            <a:r>
              <a:rPr lang="ru-RU" dirty="0">
                <a:latin typeface="Times New Roman" pitchFamily="18" charset="0"/>
                <a:cs typeface="Times New Roman" pitchFamily="18" charset="0"/>
              </a:rPr>
              <a:t>в сельской местности</a:t>
            </a:r>
          </a:p>
          <a:p>
            <a:pPr marL="0" indent="0">
              <a:buNone/>
            </a:pPr>
            <a:r>
              <a:rPr lang="ru-RU" dirty="0">
                <a:latin typeface="Times New Roman" pitchFamily="18" charset="0"/>
                <a:cs typeface="Times New Roman" pitchFamily="18" charset="0"/>
              </a:rPr>
              <a:t> </a:t>
            </a:r>
            <a:r>
              <a:rPr lang="en-US" dirty="0" smtClean="0">
                <a:latin typeface="Times New Roman" pitchFamily="18" charset="0"/>
                <a:cs typeface="Times New Roman" pitchFamily="18" charset="0"/>
              </a:rPr>
              <a:t>leave </a:t>
            </a:r>
            <a:r>
              <a:rPr lang="en-US" dirty="0">
                <a:latin typeface="Times New Roman" pitchFamily="18" charset="0"/>
                <a:cs typeface="Times New Roman" pitchFamily="18" charset="0"/>
              </a:rPr>
              <a:t>for Egypt - </a:t>
            </a:r>
            <a:r>
              <a:rPr lang="ru-RU" dirty="0">
                <a:latin typeface="Times New Roman" pitchFamily="18" charset="0"/>
                <a:cs typeface="Times New Roman" pitchFamily="18" charset="0"/>
              </a:rPr>
              <a:t>улетать в </a:t>
            </a:r>
            <a:r>
              <a:rPr lang="ru-RU" dirty="0" smtClean="0">
                <a:latin typeface="Times New Roman" pitchFamily="18" charset="0"/>
                <a:cs typeface="Times New Roman" pitchFamily="18" charset="0"/>
              </a:rPr>
              <a:t>Египет</a:t>
            </a:r>
          </a:p>
          <a:p>
            <a:pPr marL="0" indent="0">
              <a:buNone/>
            </a:pPr>
            <a:r>
              <a:rPr lang="en-US" dirty="0">
                <a:latin typeface="Times New Roman" pitchFamily="18" charset="0"/>
                <a:cs typeface="Times New Roman" pitchFamily="18" charset="0"/>
              </a:rPr>
              <a:t>fall in love with — </a:t>
            </a:r>
            <a:r>
              <a:rPr lang="en-US" dirty="0" err="1">
                <a:latin typeface="Times New Roman" pitchFamily="18" charset="0"/>
                <a:cs typeface="Times New Roman" pitchFamily="18" charset="0"/>
              </a:rPr>
              <a:t>влюбиться</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в</a:t>
            </a:r>
            <a:endParaRPr lang="ru-RU" dirty="0" smtClean="0">
              <a:latin typeface="Times New Roman" pitchFamily="18" charset="0"/>
              <a:cs typeface="Times New Roman" pitchFamily="18" charset="0"/>
            </a:endParaRPr>
          </a:p>
          <a:p>
            <a:pPr marL="0" indent="0">
              <a:buNone/>
            </a:pPr>
            <a:r>
              <a:rPr lang="ru-RU" dirty="0" smtClean="0">
                <a:latin typeface="Times New Roman" pitchFamily="18" charset="0"/>
                <a:cs typeface="Times New Roman" pitchFamily="18" charset="0"/>
              </a:rPr>
              <a:t>о</a:t>
            </a:r>
            <a:r>
              <a:rPr lang="en-US" dirty="0" smtClean="0">
                <a:latin typeface="Times New Roman" pitchFamily="18" charset="0"/>
                <a:cs typeface="Times New Roman" pitchFamily="18" charset="0"/>
              </a:rPr>
              <a:t>ne </a:t>
            </a:r>
            <a:r>
              <a:rPr lang="en-US" dirty="0">
                <a:latin typeface="Times New Roman" pitchFamily="18" charset="0"/>
                <a:cs typeface="Times New Roman" pitchFamily="18" charset="0"/>
              </a:rPr>
              <a:t>night </a:t>
            </a:r>
            <a:r>
              <a:rPr lang="ru-RU" dirty="0" smtClean="0">
                <a:latin typeface="Times New Roman" pitchFamily="18" charset="0"/>
                <a:cs typeface="Times New Roman" pitchFamily="18" charset="0"/>
              </a:rPr>
              <a:t>– в одну из ночей</a:t>
            </a:r>
          </a:p>
          <a:p>
            <a:pPr marL="0" indent="0">
              <a:buNone/>
            </a:pPr>
            <a:r>
              <a:rPr lang="en-US" dirty="0" smtClean="0">
                <a:latin typeface="Times New Roman" pitchFamily="18" charset="0"/>
                <a:cs typeface="Times New Roman" pitchFamily="18" charset="0"/>
              </a:rPr>
              <a:t>domestic</a:t>
            </a:r>
            <a:r>
              <a:rPr lang="ru-RU" dirty="0" smtClean="0">
                <a:latin typeface="Times New Roman" pitchFamily="18" charset="0"/>
                <a:cs typeface="Times New Roman" pitchFamily="18" charset="0"/>
              </a:rPr>
              <a:t>- домосед</a:t>
            </a:r>
          </a:p>
          <a:p>
            <a:pPr marL="0" indent="0">
              <a:buNone/>
            </a:pPr>
            <a:r>
              <a:rPr lang="en-US" dirty="0" smtClean="0">
                <a:latin typeface="Times New Roman" pitchFamily="18" charset="0"/>
                <a:cs typeface="Times New Roman" pitchFamily="18" charset="0"/>
              </a:rPr>
              <a:t>unpractical-</a:t>
            </a:r>
            <a:r>
              <a:rPr lang="ru-RU" dirty="0" smtClean="0">
                <a:latin typeface="Times New Roman" pitchFamily="18" charset="0"/>
                <a:cs typeface="Times New Roman" pitchFamily="18" charset="0"/>
              </a:rPr>
              <a:t> нецелесообразный</a:t>
            </a:r>
          </a:p>
          <a:p>
            <a:pPr marL="0" indent="0">
              <a:buNone/>
            </a:pPr>
            <a:r>
              <a:rPr lang="en-US" dirty="0" smtClean="0">
                <a:latin typeface="Times New Roman" pitchFamily="18" charset="0"/>
                <a:cs typeface="Times New Roman" pitchFamily="18" charset="0"/>
              </a:rPr>
              <a:t>quite happy</a:t>
            </a:r>
            <a:r>
              <a:rPr lang="ru-RU" dirty="0" smtClean="0">
                <a:latin typeface="Times New Roman" pitchFamily="18" charset="0"/>
                <a:cs typeface="Times New Roman" pitchFamily="18" charset="0"/>
              </a:rPr>
              <a:t> –вполне счастливы</a:t>
            </a:r>
          </a:p>
          <a:p>
            <a:pPr marL="0" indent="0">
              <a:buNone/>
            </a:pPr>
            <a:r>
              <a:rPr lang="en-US" dirty="0" smtClean="0">
                <a:latin typeface="Times New Roman" pitchFamily="18" charset="0"/>
                <a:cs typeface="Times New Roman" pitchFamily="18" charset="0"/>
              </a:rPr>
              <a:t>Swallow-</a:t>
            </a:r>
            <a:r>
              <a:rPr lang="ru-RU" dirty="0" smtClean="0">
                <a:latin typeface="Times New Roman" pitchFamily="18" charset="0"/>
                <a:cs typeface="Times New Roman" pitchFamily="18" charset="0"/>
              </a:rPr>
              <a:t> ласточка</a:t>
            </a:r>
          </a:p>
          <a:p>
            <a:pPr marL="0" indent="0">
              <a:buNone/>
            </a:pPr>
            <a:r>
              <a:rPr lang="en-US" dirty="0">
                <a:latin typeface="Times New Roman" pitchFamily="18" charset="0"/>
                <a:cs typeface="Times New Roman" pitchFamily="18" charset="0"/>
              </a:rPr>
              <a:t>d</a:t>
            </a:r>
            <a:r>
              <a:rPr lang="en-US" dirty="0" smtClean="0">
                <a:latin typeface="Times New Roman" pitchFamily="18" charset="0"/>
                <a:cs typeface="Times New Roman" pitchFamily="18" charset="0"/>
              </a:rPr>
              <a:t>reams</a:t>
            </a:r>
            <a:r>
              <a:rPr lang="ru-RU" dirty="0" smtClean="0">
                <a:latin typeface="Times New Roman" pitchFamily="18" charset="0"/>
                <a:cs typeface="Times New Roman" pitchFamily="18" charset="0"/>
              </a:rPr>
              <a:t>- сны</a:t>
            </a:r>
            <a:endParaRPr lang="ru-RU" dirty="0">
              <a:latin typeface="Times New Roman" pitchFamily="18" charset="0"/>
              <a:cs typeface="Times New Roman" pitchFamily="18" charset="0"/>
            </a:endParaRPr>
          </a:p>
          <a:p>
            <a:pPr marL="0" indent="0" algn="ctr">
              <a:buNone/>
            </a:pPr>
            <a:endParaRPr lang="ru-RU" dirty="0"/>
          </a:p>
          <a:p>
            <a:pPr marL="0" indent="0" algn="ctr">
              <a:buNone/>
            </a:pPr>
            <a:endParaRPr lang="ru-RU" dirty="0"/>
          </a:p>
        </p:txBody>
      </p:sp>
      <p:sp>
        <p:nvSpPr>
          <p:cNvPr id="6" name="Текст 5"/>
          <p:cNvSpPr>
            <a:spLocks noGrp="1"/>
          </p:cNvSpPr>
          <p:nvPr>
            <p:ph type="body" sz="quarter" idx="4294967295"/>
          </p:nvPr>
        </p:nvSpPr>
        <p:spPr>
          <a:xfrm>
            <a:off x="5102225" y="1535113"/>
            <a:ext cx="4041775" cy="639762"/>
          </a:xfrm>
        </p:spPr>
        <p:txBody>
          <a:bodyPr/>
          <a:lstStyle/>
          <a:p>
            <a:endParaRPr lang="ru-RU" dirty="0" smtClean="0"/>
          </a:p>
          <a:p>
            <a:endParaRPr lang="ru-RU" dirty="0"/>
          </a:p>
        </p:txBody>
      </p:sp>
      <p:sp>
        <p:nvSpPr>
          <p:cNvPr id="7" name="Объект 6"/>
          <p:cNvSpPr>
            <a:spLocks noGrp="1"/>
          </p:cNvSpPr>
          <p:nvPr>
            <p:ph sz="quarter" idx="4294967295"/>
          </p:nvPr>
        </p:nvSpPr>
        <p:spPr>
          <a:xfrm>
            <a:off x="5102225" y="908050"/>
            <a:ext cx="4041775" cy="5218113"/>
          </a:xfrm>
        </p:spPr>
        <p:txBody>
          <a:bodyPr/>
          <a:lstStyle/>
          <a:p>
            <a:endParaRPr lang="ru-RU" dirty="0" smtClean="0"/>
          </a:p>
          <a:p>
            <a:pPr marL="0" indent="0">
              <a:buNone/>
            </a:pPr>
            <a:endParaRPr lang="ru-RU" sz="2000" dirty="0" smtClean="0">
              <a:latin typeface="Times New Roman" pitchFamily="18" charset="0"/>
              <a:cs typeface="Times New Roman" pitchFamily="18" charset="0"/>
            </a:endParaRPr>
          </a:p>
          <a:p>
            <a:pPr marL="0" indent="0">
              <a:buNone/>
            </a:pPr>
            <a:r>
              <a:rPr lang="en-US" sz="2000" dirty="0" smtClean="0">
                <a:latin typeface="Times New Roman" pitchFamily="18" charset="0"/>
                <a:cs typeface="Times New Roman" pitchFamily="18" charset="0"/>
              </a:rPr>
              <a:t>little</a:t>
            </a:r>
            <a:r>
              <a:rPr lang="ru-RU" sz="2000" dirty="0" smtClean="0">
                <a:latin typeface="Times New Roman" pitchFamily="18" charset="0"/>
                <a:cs typeface="Times New Roman" pitchFamily="18" charset="0"/>
              </a:rPr>
              <a:t> – небольшой</a:t>
            </a:r>
          </a:p>
          <a:p>
            <a:pPr marL="0" indent="0">
              <a:buNone/>
            </a:pPr>
            <a:r>
              <a:rPr lang="en-US" sz="2000" dirty="0">
                <a:latin typeface="Times New Roman" pitchFamily="18" charset="0"/>
                <a:cs typeface="Times New Roman" pitchFamily="18" charset="0"/>
              </a:rPr>
              <a:t>silver </a:t>
            </a:r>
            <a:r>
              <a:rPr lang="ru-RU" sz="2000" dirty="0" smtClean="0">
                <a:latin typeface="Times New Roman" pitchFamily="18" charset="0"/>
                <a:cs typeface="Times New Roman" pitchFamily="18" charset="0"/>
              </a:rPr>
              <a:t>– серебренный</a:t>
            </a:r>
          </a:p>
          <a:p>
            <a:pPr marL="0" indent="0">
              <a:buNone/>
            </a:pPr>
            <a:r>
              <a:rPr lang="en-US" sz="2000" dirty="0">
                <a:latin typeface="Times New Roman" pitchFamily="18" charset="0"/>
                <a:cs typeface="Times New Roman" pitchFamily="18" charset="0"/>
              </a:rPr>
              <a:t>round </a:t>
            </a:r>
            <a:r>
              <a:rPr lang="ru-RU" sz="2000" dirty="0" smtClean="0">
                <a:latin typeface="Times New Roman" pitchFamily="18" charset="0"/>
                <a:cs typeface="Times New Roman" pitchFamily="18" charset="0"/>
              </a:rPr>
              <a:t>–круг</a:t>
            </a:r>
          </a:p>
          <a:p>
            <a:pPr marL="0" indent="0">
              <a:buNone/>
            </a:pPr>
            <a:r>
              <a:rPr lang="en-US" sz="2000" dirty="0">
                <a:latin typeface="Times New Roman" pitchFamily="18" charset="0"/>
                <a:cs typeface="Times New Roman" pitchFamily="18" charset="0"/>
              </a:rPr>
              <a:t>bright </a:t>
            </a:r>
            <a:r>
              <a:rPr lang="en-US" sz="2000" dirty="0" smtClean="0">
                <a:latin typeface="Times New Roman" pitchFamily="18" charset="0"/>
                <a:cs typeface="Times New Roman" pitchFamily="18" charset="0"/>
              </a:rPr>
              <a:t>sapphires</a:t>
            </a:r>
            <a:r>
              <a:rPr lang="ru-RU" sz="2000" dirty="0" smtClean="0">
                <a:latin typeface="Times New Roman" pitchFamily="18" charset="0"/>
                <a:cs typeface="Times New Roman" pitchFamily="18" charset="0"/>
              </a:rPr>
              <a:t>-  яркие </a:t>
            </a:r>
            <a:r>
              <a:rPr lang="ru-RU" sz="2000" dirty="0" err="1" smtClean="0">
                <a:latin typeface="Times New Roman" pitchFamily="18" charset="0"/>
                <a:cs typeface="Times New Roman" pitchFamily="18" charset="0"/>
              </a:rPr>
              <a:t>сампфиры</a:t>
            </a:r>
            <a:endParaRPr lang="ru-RU" sz="2000" dirty="0" smtClean="0">
              <a:latin typeface="Times New Roman" pitchFamily="18" charset="0"/>
              <a:cs typeface="Times New Roman" pitchFamily="18" charset="0"/>
            </a:endParaRPr>
          </a:p>
          <a:p>
            <a:pPr marL="0" indent="0">
              <a:buNone/>
            </a:pPr>
            <a:r>
              <a:rPr lang="en-US" sz="2000" dirty="0">
                <a:latin typeface="Times New Roman" pitchFamily="18" charset="0"/>
                <a:cs typeface="Times New Roman" pitchFamily="18" charset="0"/>
              </a:rPr>
              <a:t>attracted </a:t>
            </a:r>
            <a:r>
              <a:rPr lang="ru-RU" sz="2000" dirty="0" smtClean="0">
                <a:latin typeface="Times New Roman" pitchFamily="18" charset="0"/>
                <a:cs typeface="Times New Roman" pitchFamily="18" charset="0"/>
              </a:rPr>
              <a:t>- привлекать</a:t>
            </a:r>
            <a:endParaRPr lang="ru-RU" sz="2000" dirty="0">
              <a:latin typeface="Times New Roman" pitchFamily="18" charset="0"/>
              <a:cs typeface="Times New Roman" pitchFamily="18" charset="0"/>
            </a:endParaRPr>
          </a:p>
        </p:txBody>
      </p:sp>
    </p:spTree>
    <p:extLst>
      <p:ext uri="{BB962C8B-B14F-4D97-AF65-F5344CB8AC3E}">
        <p14:creationId xmlns:p14="http://schemas.microsoft.com/office/powerpoint/2010/main" xmlns="" val="32387950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lstStyle/>
          <a:p>
            <a:endParaRPr lang="ru-RU"/>
          </a:p>
        </p:txBody>
      </p:sp>
      <p:sp>
        <p:nvSpPr>
          <p:cNvPr id="7" name="Объект 6"/>
          <p:cNvSpPr>
            <a:spLocks noGrp="1"/>
          </p:cNvSpPr>
          <p:nvPr>
            <p:ph idx="1"/>
          </p:nvPr>
        </p:nvSpPr>
        <p:spPr>
          <a:xfrm>
            <a:off x="457200" y="404664"/>
            <a:ext cx="8229600" cy="5721499"/>
          </a:xfrm>
        </p:spPr>
        <p:txBody>
          <a:bodyPr>
            <a:normAutofit fontScale="62500" lnSpcReduction="20000"/>
          </a:bodyPr>
          <a:lstStyle/>
          <a:p>
            <a:pPr marL="0" indent="0" algn="ctr">
              <a:buNone/>
            </a:pPr>
            <a:r>
              <a:rPr lang="ru-RU" sz="3800" b="1" dirty="0" smtClean="0">
                <a:latin typeface="Times New Roman" pitchFamily="18" charset="0"/>
                <a:cs typeface="Times New Roman" pitchFamily="18" charset="0"/>
              </a:rPr>
              <a:t>Задание 4</a:t>
            </a:r>
          </a:p>
          <a:p>
            <a:pPr marL="0" indent="0">
              <a:buNone/>
            </a:pPr>
            <a:r>
              <a:rPr lang="ru-RU" dirty="0" smtClean="0">
                <a:latin typeface="Times New Roman" pitchFamily="18" charset="0"/>
                <a:cs typeface="Times New Roman" pitchFamily="18" charset="0"/>
              </a:rPr>
              <a:t> Найти , прочесть предложения на грамматические явления:</a:t>
            </a:r>
          </a:p>
          <a:p>
            <a:pPr marL="0" indent="0">
              <a:buNone/>
            </a:pPr>
            <a:r>
              <a:rPr lang="ru-RU" dirty="0" smtClean="0">
                <a:latin typeface="Times New Roman" pitchFamily="18" charset="0"/>
                <a:cs typeface="Times New Roman" pitchFamily="18" charset="0"/>
              </a:rPr>
              <a:t>1)Множественное </a:t>
            </a:r>
            <a:r>
              <a:rPr lang="ru-RU" dirty="0">
                <a:latin typeface="Times New Roman" pitchFamily="18" charset="0"/>
                <a:cs typeface="Times New Roman" pitchFamily="18" charset="0"/>
              </a:rPr>
              <a:t>число имен </a:t>
            </a:r>
            <a:r>
              <a:rPr lang="ru-RU" dirty="0" smtClean="0">
                <a:latin typeface="Times New Roman" pitchFamily="18" charset="0"/>
                <a:cs typeface="Times New Roman" pitchFamily="18" charset="0"/>
              </a:rPr>
              <a:t>существительных</a:t>
            </a:r>
            <a:endParaRPr lang="ru-RU" dirty="0">
              <a:latin typeface="Times New Roman" pitchFamily="18" charset="0"/>
              <a:cs typeface="Times New Roman" pitchFamily="18" charset="0"/>
            </a:endParaRPr>
          </a:p>
          <a:p>
            <a:pPr marL="0" indent="0">
              <a:buNone/>
            </a:pPr>
            <a:r>
              <a:rPr lang="ru-RU" dirty="0" smtClean="0">
                <a:latin typeface="Times New Roman" pitchFamily="18" charset="0"/>
                <a:cs typeface="Times New Roman" pitchFamily="18" charset="0"/>
              </a:rPr>
              <a:t>2)Артикли </a:t>
            </a:r>
            <a:r>
              <a:rPr lang="ru-RU" dirty="0">
                <a:latin typeface="Times New Roman" pitchFamily="18" charset="0"/>
                <a:cs typeface="Times New Roman" pitchFamily="18" charset="0"/>
              </a:rPr>
              <a:t>(определённый, неопределённый</a:t>
            </a:r>
            <a:r>
              <a:rPr lang="ru-RU" dirty="0" smtClean="0">
                <a:latin typeface="Times New Roman" pitchFamily="18" charset="0"/>
                <a:cs typeface="Times New Roman" pitchFamily="18" charset="0"/>
              </a:rPr>
              <a:t>)</a:t>
            </a:r>
          </a:p>
          <a:p>
            <a:pPr marL="0" indent="0">
              <a:buNone/>
            </a:pPr>
            <a:r>
              <a:rPr lang="ru-RU" dirty="0" smtClean="0">
                <a:latin typeface="Times New Roman" pitchFamily="18" charset="0"/>
                <a:cs typeface="Times New Roman" pitchFamily="18" charset="0"/>
              </a:rPr>
              <a:t>3)Местоимения</a:t>
            </a:r>
            <a:r>
              <a:rPr lang="ru-RU" dirty="0">
                <a:latin typeface="Times New Roman" pitchFamily="18" charset="0"/>
                <a:cs typeface="Times New Roman" pitchFamily="18" charset="0"/>
              </a:rPr>
              <a:t>.</a:t>
            </a:r>
          </a:p>
          <a:p>
            <a:pPr marL="0" indent="0">
              <a:buNone/>
            </a:pPr>
            <a:r>
              <a:rPr lang="ru-RU" dirty="0" smtClean="0">
                <a:latin typeface="Times New Roman" pitchFamily="18" charset="0"/>
                <a:cs typeface="Times New Roman" pitchFamily="18" charset="0"/>
              </a:rPr>
              <a:t>4)Степени </a:t>
            </a:r>
            <a:r>
              <a:rPr lang="ru-RU" dirty="0">
                <a:latin typeface="Times New Roman" pitchFamily="18" charset="0"/>
                <a:cs typeface="Times New Roman" pitchFamily="18" charset="0"/>
              </a:rPr>
              <a:t>сравнения прилагательных и </a:t>
            </a:r>
            <a:r>
              <a:rPr lang="ru-RU" dirty="0" smtClean="0">
                <a:latin typeface="Times New Roman" pitchFamily="18" charset="0"/>
                <a:cs typeface="Times New Roman" pitchFamily="18" charset="0"/>
              </a:rPr>
              <a:t>наречи</a:t>
            </a:r>
            <a:r>
              <a:rPr lang="ru-RU" dirty="0">
                <a:latin typeface="Times New Roman" pitchFamily="18" charset="0"/>
                <a:cs typeface="Times New Roman" pitchFamily="18" charset="0"/>
              </a:rPr>
              <a:t>й</a:t>
            </a:r>
            <a:endParaRPr lang="ru-RU" dirty="0" smtClean="0">
              <a:latin typeface="Times New Roman" pitchFamily="18" charset="0"/>
              <a:cs typeface="Times New Roman" pitchFamily="18" charset="0"/>
            </a:endParaRPr>
          </a:p>
          <a:p>
            <a:pPr marL="0" indent="0">
              <a:buNone/>
            </a:pPr>
            <a:r>
              <a:rPr lang="ru-RU" dirty="0" smtClean="0">
                <a:latin typeface="Times New Roman" pitchFamily="18" charset="0"/>
                <a:cs typeface="Times New Roman" pitchFamily="18" charset="0"/>
              </a:rPr>
              <a:t>5)Предлоги </a:t>
            </a:r>
            <a:r>
              <a:rPr lang="ru-RU" dirty="0">
                <a:latin typeface="Times New Roman" pitchFamily="18" charset="0"/>
                <a:cs typeface="Times New Roman" pitchFamily="18" charset="0"/>
              </a:rPr>
              <a:t>местонахождения, времени.</a:t>
            </a:r>
          </a:p>
          <a:p>
            <a:pPr marL="0" indent="0">
              <a:buNone/>
            </a:pPr>
            <a:r>
              <a:rPr lang="ru-RU" dirty="0" smtClean="0">
                <a:latin typeface="Times New Roman" pitchFamily="18" charset="0"/>
                <a:cs typeface="Times New Roman" pitchFamily="18" charset="0"/>
              </a:rPr>
              <a:t>6)Времена</a:t>
            </a:r>
            <a:endParaRPr lang="ru-RU" dirty="0">
              <a:latin typeface="Times New Roman" pitchFamily="18" charset="0"/>
              <a:cs typeface="Times New Roman" pitchFamily="18" charset="0"/>
            </a:endParaRPr>
          </a:p>
          <a:p>
            <a:pPr marL="0" indent="0">
              <a:buNone/>
            </a:pPr>
            <a:r>
              <a:rPr lang="en-US" dirty="0" smtClean="0">
                <a:latin typeface="Times New Roman" pitchFamily="18" charset="0"/>
                <a:cs typeface="Times New Roman" pitchFamily="18" charset="0"/>
              </a:rPr>
              <a:t>Present </a:t>
            </a:r>
            <a:r>
              <a:rPr lang="en-US" dirty="0">
                <a:latin typeface="Times New Roman" pitchFamily="18" charset="0"/>
                <a:cs typeface="Times New Roman" pitchFamily="18" charset="0"/>
              </a:rPr>
              <a:t>(Simple, Continuous, Perfect, Perfect Continuous). Past (Simple,</a:t>
            </a:r>
          </a:p>
          <a:p>
            <a:pPr marL="0" indent="0">
              <a:buNone/>
            </a:pPr>
            <a:r>
              <a:rPr lang="en-US" dirty="0">
                <a:latin typeface="Times New Roman" pitchFamily="18" charset="0"/>
                <a:cs typeface="Times New Roman" pitchFamily="18" charset="0"/>
              </a:rPr>
              <a:t>Continuous, Perfect, Perfect Continuous). Future (Simple, Continuous, Perfect, Perfect</a:t>
            </a:r>
          </a:p>
          <a:p>
            <a:pPr marL="0" indent="0">
              <a:buNone/>
            </a:pPr>
            <a:r>
              <a:rPr lang="en-US" dirty="0">
                <a:latin typeface="Times New Roman" pitchFamily="18" charset="0"/>
                <a:cs typeface="Times New Roman" pitchFamily="18" charset="0"/>
              </a:rPr>
              <a:t>Continuous),</a:t>
            </a:r>
          </a:p>
          <a:p>
            <a:pPr marL="0" indent="0">
              <a:buNone/>
            </a:pPr>
            <a:r>
              <a:rPr lang="ru-RU" dirty="0" smtClean="0">
                <a:latin typeface="Times New Roman" pitchFamily="18" charset="0"/>
                <a:cs typeface="Times New Roman" pitchFamily="18" charset="0"/>
              </a:rPr>
              <a:t>Основные случаи</a:t>
            </a:r>
            <a:endParaRPr lang="ru-RU" dirty="0">
              <a:latin typeface="Times New Roman" pitchFamily="18" charset="0"/>
              <a:cs typeface="Times New Roman" pitchFamily="18" charset="0"/>
            </a:endParaRPr>
          </a:p>
          <a:p>
            <a:pPr marL="0" indent="0">
              <a:buNone/>
            </a:pPr>
            <a:r>
              <a:rPr lang="ru-RU" dirty="0">
                <a:latin typeface="Times New Roman" pitchFamily="18" charset="0"/>
                <a:cs typeface="Times New Roman" pitchFamily="18" charset="0"/>
              </a:rPr>
              <a:t>у</a:t>
            </a:r>
            <a:r>
              <a:rPr lang="ru-RU" dirty="0" smtClean="0">
                <a:latin typeface="Times New Roman" pitchFamily="18" charset="0"/>
                <a:cs typeface="Times New Roman" pitchFamily="18" charset="0"/>
              </a:rPr>
              <a:t>потребления времён</a:t>
            </a:r>
            <a:endParaRPr lang="ru-RU" dirty="0">
              <a:latin typeface="Times New Roman" pitchFamily="18" charset="0"/>
              <a:cs typeface="Times New Roman" pitchFamily="18" charset="0"/>
            </a:endParaRPr>
          </a:p>
          <a:p>
            <a:pPr marL="0" indent="0">
              <a:buNone/>
            </a:pPr>
            <a:r>
              <a:rPr lang="ru-RU" dirty="0" smtClean="0">
                <a:latin typeface="Times New Roman" pitchFamily="18" charset="0"/>
                <a:cs typeface="Times New Roman" pitchFamily="18" charset="0"/>
              </a:rPr>
              <a:t>Согласование времён</a:t>
            </a:r>
            <a:endParaRPr lang="ru-RU" dirty="0">
              <a:latin typeface="Times New Roman" pitchFamily="18" charset="0"/>
              <a:cs typeface="Times New Roman" pitchFamily="18" charset="0"/>
            </a:endParaRPr>
          </a:p>
          <a:p>
            <a:pPr marL="0" indent="0">
              <a:buNone/>
            </a:pPr>
            <a:r>
              <a:rPr lang="ru-RU" dirty="0" smtClean="0">
                <a:latin typeface="Times New Roman" pitchFamily="18" charset="0"/>
                <a:cs typeface="Times New Roman" pitchFamily="18" charset="0"/>
              </a:rPr>
              <a:t>7)Неличные </a:t>
            </a:r>
            <a:r>
              <a:rPr lang="ru-RU" dirty="0">
                <a:latin typeface="Times New Roman" pitchFamily="18" charset="0"/>
                <a:cs typeface="Times New Roman" pitchFamily="18" charset="0"/>
              </a:rPr>
              <a:t>формы глаголов (инфинитив, герундий, причастие</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a:p>
            <a:pPr marL="0" indent="0">
              <a:buNone/>
            </a:pPr>
            <a:r>
              <a:rPr lang="ru-RU" dirty="0">
                <a:latin typeface="Times New Roman" pitchFamily="18" charset="0"/>
                <a:cs typeface="Times New Roman" pitchFamily="18" charset="0"/>
              </a:rPr>
              <a:t>Косвенная речь.</a:t>
            </a:r>
          </a:p>
          <a:p>
            <a:pPr marL="0" indent="0">
              <a:buNone/>
            </a:pPr>
            <a:r>
              <a:rPr lang="ru-RU" dirty="0" smtClean="0">
                <a:latin typeface="Times New Roman" pitchFamily="18" charset="0"/>
                <a:cs typeface="Times New Roman" pitchFamily="18" charset="0"/>
              </a:rPr>
              <a:t>9)Пассивная форма</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xmlns="" val="25540316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r>
              <a:rPr lang="ru-RU" sz="2800" b="1" dirty="0" smtClean="0">
                <a:latin typeface="Times New Roman" pitchFamily="18" charset="0"/>
                <a:cs typeface="Times New Roman" pitchFamily="18" charset="0"/>
              </a:rPr>
              <a:t>Задание 5</a:t>
            </a:r>
            <a:endParaRPr lang="ru-RU" sz="2800" b="1" dirty="0">
              <a:latin typeface="Times New Roman" pitchFamily="18" charset="0"/>
              <a:cs typeface="Times New Roman" pitchFamily="18" charset="0"/>
            </a:endParaRPr>
          </a:p>
        </p:txBody>
      </p:sp>
      <p:sp>
        <p:nvSpPr>
          <p:cNvPr id="3" name="Объект 2"/>
          <p:cNvSpPr>
            <a:spLocks noGrp="1"/>
          </p:cNvSpPr>
          <p:nvPr>
            <p:ph idx="1"/>
          </p:nvPr>
        </p:nvSpPr>
        <p:spPr>
          <a:xfrm>
            <a:off x="457200" y="1196752"/>
            <a:ext cx="8229600" cy="4929411"/>
          </a:xfrm>
        </p:spPr>
        <p:txBody>
          <a:bodyPr/>
          <a:lstStyle/>
          <a:p>
            <a:pPr marL="0" indent="0">
              <a:buNone/>
            </a:pPr>
            <a:r>
              <a:rPr lang="ru-RU" dirty="0" smtClean="0"/>
              <a:t> </a:t>
            </a:r>
            <a:r>
              <a:rPr lang="ru-RU" dirty="0" smtClean="0">
                <a:latin typeface="Times New Roman" pitchFamily="18" charset="0"/>
                <a:cs typeface="Times New Roman" pitchFamily="18" charset="0"/>
              </a:rPr>
              <a:t>Выбрать, прочесть  5-6 предложений из текста для ключевого понимания и пересказа отрывка</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xmlns="" val="39541456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dirty="0"/>
          </a:p>
        </p:txBody>
      </p:sp>
      <p:sp>
        <p:nvSpPr>
          <p:cNvPr id="3" name="Объект 2"/>
          <p:cNvSpPr>
            <a:spLocks noGrp="1"/>
          </p:cNvSpPr>
          <p:nvPr>
            <p:ph idx="1"/>
          </p:nvPr>
        </p:nvSpPr>
        <p:spPr/>
        <p:txBody>
          <a:bodyPr>
            <a:normAutofit fontScale="85000" lnSpcReduction="10000"/>
          </a:bodyPr>
          <a:lstStyle/>
          <a:p>
            <a:pPr marL="0" indent="0">
              <a:buNone/>
            </a:pPr>
            <a:r>
              <a:rPr lang="ru-RU" b="1" dirty="0">
                <a:solidFill>
                  <a:srgbClr val="FF0000"/>
                </a:solidFill>
                <a:latin typeface="Times New Roman" pitchFamily="18" charset="0"/>
                <a:cs typeface="Times New Roman" pitchFamily="18" charset="0"/>
              </a:rPr>
              <a:t>Творчество Оскара </a:t>
            </a:r>
            <a:r>
              <a:rPr lang="ru-RU" b="1" dirty="0" err="1">
                <a:solidFill>
                  <a:srgbClr val="FF0000"/>
                </a:solidFill>
                <a:latin typeface="Times New Roman" pitchFamily="18" charset="0"/>
                <a:cs typeface="Times New Roman" pitchFamily="18" charset="0"/>
              </a:rPr>
              <a:t>Уйльда</a:t>
            </a:r>
            <a:r>
              <a:rPr lang="ru-RU" b="1" dirty="0">
                <a:solidFill>
                  <a:srgbClr val="FF0000"/>
                </a:solidFill>
                <a:latin typeface="Times New Roman" pitchFamily="18" charset="0"/>
                <a:cs typeface="Times New Roman" pitchFamily="18" charset="0"/>
              </a:rPr>
              <a:t> считается одной из ярчайших страниц мировой литературы. Его сказки для детей </a:t>
            </a:r>
            <a:r>
              <a:rPr lang="ru-RU" b="1" dirty="0" smtClean="0">
                <a:solidFill>
                  <a:srgbClr val="FF0000"/>
                </a:solidFill>
                <a:latin typeface="Times New Roman" pitchFamily="18" charset="0"/>
                <a:cs typeface="Times New Roman" pitchFamily="18" charset="0"/>
              </a:rPr>
              <a:t>пронизаны </a:t>
            </a:r>
            <a:r>
              <a:rPr lang="ru-RU" b="1" dirty="0">
                <a:solidFill>
                  <a:srgbClr val="FF0000"/>
                </a:solidFill>
                <a:latin typeface="Times New Roman" pitchFamily="18" charset="0"/>
                <a:cs typeface="Times New Roman" pitchFamily="18" charset="0"/>
              </a:rPr>
              <a:t>идеей добра, человечности, милосердия… Обращение именно к </a:t>
            </a:r>
            <a:r>
              <a:rPr lang="ru-RU" b="1" dirty="0" smtClean="0">
                <a:solidFill>
                  <a:srgbClr val="FF0000"/>
                </a:solidFill>
                <a:latin typeface="Times New Roman" pitchFamily="18" charset="0"/>
                <a:cs typeface="Times New Roman" pitchFamily="18" charset="0"/>
              </a:rPr>
              <a:t>сказке </a:t>
            </a:r>
            <a:r>
              <a:rPr lang="ru-RU" b="1" dirty="0">
                <a:solidFill>
                  <a:srgbClr val="FF0000"/>
                </a:solidFill>
                <a:latin typeface="Times New Roman" pitchFamily="18" charset="0"/>
                <a:cs typeface="Times New Roman" pitchFamily="18" charset="0"/>
              </a:rPr>
              <a:t>Уайльда </a:t>
            </a:r>
            <a:r>
              <a:rPr lang="ru-RU" b="1" dirty="0" smtClean="0">
                <a:solidFill>
                  <a:srgbClr val="FF0000"/>
                </a:solidFill>
                <a:latin typeface="Times New Roman" pitchFamily="18" charset="0"/>
                <a:cs typeface="Times New Roman" pitchFamily="18" charset="0"/>
              </a:rPr>
              <a:t> «Счастливый принц» благотворно </a:t>
            </a:r>
            <a:r>
              <a:rPr lang="ru-RU" b="1" dirty="0">
                <a:solidFill>
                  <a:srgbClr val="FF0000"/>
                </a:solidFill>
                <a:latin typeface="Times New Roman" pitchFamily="18" charset="0"/>
                <a:cs typeface="Times New Roman" pitchFamily="18" charset="0"/>
              </a:rPr>
              <a:t>для души, </a:t>
            </a:r>
            <a:r>
              <a:rPr lang="ru-RU" b="1" dirty="0" smtClean="0">
                <a:solidFill>
                  <a:srgbClr val="FF0000"/>
                </a:solidFill>
                <a:latin typeface="Times New Roman" pitchFamily="18" charset="0"/>
                <a:cs typeface="Times New Roman" pitchFamily="18" charset="0"/>
              </a:rPr>
              <a:t>она помогает </a:t>
            </a:r>
            <a:r>
              <a:rPr lang="ru-RU" b="1" dirty="0">
                <a:solidFill>
                  <a:srgbClr val="FF0000"/>
                </a:solidFill>
                <a:latin typeface="Times New Roman" pitchFamily="18" charset="0"/>
                <a:cs typeface="Times New Roman" pitchFamily="18" charset="0"/>
              </a:rPr>
              <a:t>разбудить в душе потребность </a:t>
            </a:r>
            <a:r>
              <a:rPr lang="ru-RU" b="1" dirty="0" smtClean="0">
                <a:solidFill>
                  <a:srgbClr val="FF0000"/>
                </a:solidFill>
                <a:latin typeface="Times New Roman" pitchFamily="18" charset="0"/>
                <a:cs typeface="Times New Roman" pitchFamily="18" charset="0"/>
              </a:rPr>
              <a:t> в  необходимости </a:t>
            </a:r>
            <a:r>
              <a:rPr lang="ru-RU" b="1" dirty="0">
                <a:solidFill>
                  <a:srgbClr val="FF0000"/>
                </a:solidFill>
                <a:latin typeface="Times New Roman" pitchFamily="18" charset="0"/>
                <a:cs typeface="Times New Roman" pitchFamily="18" charset="0"/>
              </a:rPr>
              <a:t>делать добро</a:t>
            </a:r>
            <a:r>
              <a:rPr lang="ru-RU" b="1" dirty="0" smtClean="0">
                <a:solidFill>
                  <a:srgbClr val="FF0000"/>
                </a:solidFill>
                <a:latin typeface="Times New Roman" pitchFamily="18" charset="0"/>
                <a:cs typeface="Times New Roman" pitchFamily="18" charset="0"/>
              </a:rPr>
              <a:t>. «Счастливый принц»– замечательная сказка,  несущая в себе доброту</a:t>
            </a:r>
            <a:r>
              <a:rPr lang="ru-RU" b="1" dirty="0">
                <a:solidFill>
                  <a:srgbClr val="FF0000"/>
                </a:solidFill>
                <a:latin typeface="Times New Roman" pitchFamily="18" charset="0"/>
                <a:cs typeface="Times New Roman" pitchFamily="18" charset="0"/>
              </a:rPr>
              <a:t>, любовь и </a:t>
            </a:r>
            <a:r>
              <a:rPr lang="ru-RU" b="1" dirty="0" smtClean="0">
                <a:solidFill>
                  <a:srgbClr val="FF0000"/>
                </a:solidFill>
                <a:latin typeface="Times New Roman" pitchFamily="18" charset="0"/>
                <a:cs typeface="Times New Roman" pitchFamily="18" charset="0"/>
              </a:rPr>
              <a:t>счастье. </a:t>
            </a:r>
            <a:endParaRPr lang="ru-RU" b="1" dirty="0">
              <a:solidFill>
                <a:srgbClr val="FF0000"/>
              </a:solidFill>
              <a:latin typeface="Times New Roman" pitchFamily="18" charset="0"/>
              <a:cs typeface="Times New Roman" pitchFamily="18" charset="0"/>
            </a:endParaRPr>
          </a:p>
        </p:txBody>
      </p:sp>
      <p:sp>
        <p:nvSpPr>
          <p:cNvPr id="5" name="Текст 4"/>
          <p:cNvSpPr>
            <a:spLocks noGrp="1"/>
          </p:cNvSpPr>
          <p:nvPr>
            <p:ph type="body" sz="half" idx="2"/>
          </p:nvPr>
        </p:nvSpPr>
        <p:spPr/>
        <p:txBody>
          <a:bodyPr/>
          <a:lstStyle/>
          <a:p>
            <a:endParaRPr lang="ru-RU"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1" y="836713"/>
            <a:ext cx="2736305" cy="36724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831915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274638"/>
            <a:ext cx="8229600" cy="5890666"/>
          </a:xfrm>
        </p:spPr>
        <p:txBody>
          <a:bodyPr>
            <a:normAutofit/>
          </a:bodyPr>
          <a:lstStyle/>
          <a:p>
            <a:r>
              <a:rPr lang="ru-RU" dirty="0" smtClean="0"/>
              <a:t> </a:t>
            </a:r>
            <a:r>
              <a:rPr lang="ru-RU" dirty="0" smtClean="0">
                <a:solidFill>
                  <a:srgbClr val="FF0000"/>
                </a:solidFill>
                <a:latin typeface="Times New Roman" pitchFamily="18" charset="0"/>
                <a:cs typeface="Times New Roman" pitchFamily="18" charset="0"/>
              </a:rPr>
              <a:t>Выполнила: </a:t>
            </a:r>
            <a:r>
              <a:rPr lang="ru-RU" dirty="0" err="1" smtClean="0">
                <a:solidFill>
                  <a:srgbClr val="FF0000"/>
                </a:solidFill>
                <a:latin typeface="Times New Roman" pitchFamily="18" charset="0"/>
                <a:cs typeface="Times New Roman" pitchFamily="18" charset="0"/>
              </a:rPr>
              <a:t>Заплатина</a:t>
            </a:r>
            <a:r>
              <a:rPr lang="ru-RU" dirty="0" smtClean="0">
                <a:solidFill>
                  <a:srgbClr val="FF0000"/>
                </a:solidFill>
                <a:latin typeface="Times New Roman" pitchFamily="18" charset="0"/>
                <a:cs typeface="Times New Roman" pitchFamily="18" charset="0"/>
              </a:rPr>
              <a:t> О.Б., учитель английского языка. </a:t>
            </a:r>
            <a:r>
              <a:rPr lang="ru-RU" dirty="0" err="1" smtClean="0">
                <a:solidFill>
                  <a:srgbClr val="FF0000"/>
                </a:solidFill>
                <a:latin typeface="Times New Roman" pitchFamily="18" charset="0"/>
                <a:cs typeface="Times New Roman" pitchFamily="18" charset="0"/>
              </a:rPr>
              <a:t>Малохабыкская</a:t>
            </a:r>
            <a:r>
              <a:rPr lang="ru-RU" dirty="0" smtClean="0">
                <a:solidFill>
                  <a:srgbClr val="FF0000"/>
                </a:solidFill>
                <a:latin typeface="Times New Roman" pitchFamily="18" charset="0"/>
                <a:cs typeface="Times New Roman" pitchFamily="18" charset="0"/>
              </a:rPr>
              <a:t> ООШ</a:t>
            </a:r>
            <a:endParaRPr lang="ru-RU" dirty="0">
              <a:solidFill>
                <a:srgbClr val="FF0000"/>
              </a:solidFill>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dirty="0"/>
          </a:p>
        </p:txBody>
      </p:sp>
      <p:sp>
        <p:nvSpPr>
          <p:cNvPr id="6" name="Объект 5"/>
          <p:cNvSpPr>
            <a:spLocks noGrp="1"/>
          </p:cNvSpPr>
          <p:nvPr>
            <p:ph idx="1"/>
          </p:nvPr>
        </p:nvSpPr>
        <p:spPr>
          <a:xfrm>
            <a:off x="457200" y="476672"/>
            <a:ext cx="8229600" cy="5649491"/>
          </a:xfrm>
        </p:spPr>
        <p:txBody>
          <a:bodyPr>
            <a:normAutofit fontScale="62500" lnSpcReduction="20000"/>
          </a:bodyPr>
          <a:lstStyle/>
          <a:p>
            <a:pPr marL="0" indent="0" algn="ctr">
              <a:buNone/>
            </a:pPr>
            <a:r>
              <a:rPr lang="ru-RU" b="1" dirty="0" smtClean="0">
                <a:latin typeface="Times New Roman" pitchFamily="18" charset="0"/>
                <a:cs typeface="Times New Roman" pitchFamily="18" charset="0"/>
              </a:rPr>
              <a:t>Цели </a:t>
            </a:r>
            <a:r>
              <a:rPr lang="ru-RU" b="1" dirty="0">
                <a:latin typeface="Times New Roman" pitchFamily="18" charset="0"/>
                <a:cs typeface="Times New Roman" pitchFamily="18" charset="0"/>
              </a:rPr>
              <a:t>занятия:  </a:t>
            </a:r>
          </a:p>
          <a:p>
            <a:pPr algn="just"/>
            <a:r>
              <a:rPr lang="ru-RU" dirty="0">
                <a:latin typeface="Times New Roman" pitchFamily="18" charset="0"/>
                <a:cs typeface="Times New Roman" pitchFamily="18" charset="0"/>
              </a:rPr>
              <a:t> </a:t>
            </a:r>
            <a:r>
              <a:rPr lang="ru-RU" u="sng" dirty="0">
                <a:latin typeface="Times New Roman" pitchFamily="18" charset="0"/>
                <a:cs typeface="Times New Roman" pitchFamily="18" charset="0"/>
              </a:rPr>
              <a:t>Учебно - предметная</a:t>
            </a:r>
            <a:r>
              <a:rPr lang="ru-RU" dirty="0">
                <a:latin typeface="Times New Roman" pitchFamily="18" charset="0"/>
                <a:cs typeface="Times New Roman" pitchFamily="18" charset="0"/>
              </a:rPr>
              <a:t>: создание условий для общего и детального понимания текста с последующим вы ходом в речь</a:t>
            </a:r>
          </a:p>
          <a:p>
            <a:pPr algn="just"/>
            <a:r>
              <a:rPr lang="ru-RU" u="sng" dirty="0">
                <a:latin typeface="Times New Roman" pitchFamily="18" charset="0"/>
                <a:cs typeface="Times New Roman" pitchFamily="18" charset="0"/>
              </a:rPr>
              <a:t> </a:t>
            </a:r>
            <a:r>
              <a:rPr lang="ru-RU" u="sng" dirty="0" smtClean="0">
                <a:latin typeface="Times New Roman" pitchFamily="18" charset="0"/>
                <a:cs typeface="Times New Roman" pitchFamily="18" charset="0"/>
              </a:rPr>
              <a:t>Воспитательная</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развивать и поддерживать устойчивый интерес к английскому языку, речевому и культурному общению друг с </a:t>
            </a:r>
            <a:r>
              <a:rPr lang="ru-RU" dirty="0" smtClean="0">
                <a:latin typeface="Times New Roman" pitchFamily="18" charset="0"/>
                <a:cs typeface="Times New Roman" pitchFamily="18" charset="0"/>
              </a:rPr>
              <a:t>другом, формирование  у учащихся таких качеств, как доброта,  милосердие</a:t>
            </a:r>
          </a:p>
          <a:p>
            <a:pPr algn="just"/>
            <a:r>
              <a:rPr lang="ru-RU" dirty="0">
                <a:latin typeface="Times New Roman" pitchFamily="18" charset="0"/>
                <a:cs typeface="Times New Roman" pitchFamily="18" charset="0"/>
              </a:rPr>
              <a:t> </a:t>
            </a:r>
            <a:r>
              <a:rPr lang="ru-RU" u="sng" dirty="0" smtClean="0">
                <a:latin typeface="Times New Roman" pitchFamily="18" charset="0"/>
                <a:cs typeface="Times New Roman" pitchFamily="18" charset="0"/>
              </a:rPr>
              <a:t>Социокультурная</a:t>
            </a:r>
            <a:r>
              <a:rPr lang="ru-RU" dirty="0" smtClean="0">
                <a:latin typeface="Times New Roman" pitchFamily="18" charset="0"/>
                <a:cs typeface="Times New Roman" pitchFamily="18" charset="0"/>
              </a:rPr>
              <a:t>: познакомить учащихся с известным английским классиком, его творчеством на примере заданного произведения, через текстовые  детали ознакомить учащихся  культурно  бытовой  жизнью  бедных слоев английского населения той эпохи</a:t>
            </a:r>
            <a:endParaRPr lang="ru-RU" dirty="0">
              <a:latin typeface="Times New Roman" pitchFamily="18" charset="0"/>
              <a:cs typeface="Times New Roman" pitchFamily="18" charset="0"/>
            </a:endParaRPr>
          </a:p>
          <a:p>
            <a:pPr marL="0" indent="0" algn="ctr">
              <a:buNone/>
            </a:pPr>
            <a:r>
              <a:rPr lang="ru-RU" b="1" dirty="0">
                <a:latin typeface="Times New Roman" pitchFamily="18" charset="0"/>
                <a:cs typeface="Times New Roman" pitchFamily="18" charset="0"/>
              </a:rPr>
              <a:t>Применяемые технологии:</a:t>
            </a: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 коммуникативное - ориентированное </a:t>
            </a:r>
            <a:r>
              <a:rPr lang="ru-RU" dirty="0" smtClean="0">
                <a:latin typeface="Times New Roman" pitchFamily="18" charset="0"/>
                <a:cs typeface="Times New Roman" pitchFamily="18" charset="0"/>
              </a:rPr>
              <a:t>обучение;</a:t>
            </a:r>
            <a:endParaRPr lang="ru-RU" dirty="0">
              <a:latin typeface="Times New Roman" pitchFamily="18" charset="0"/>
              <a:cs typeface="Times New Roman" pitchFamily="18" charset="0"/>
            </a:endParaRP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 отработка техники </a:t>
            </a:r>
            <a:r>
              <a:rPr lang="ru-RU" dirty="0" smtClean="0">
                <a:latin typeface="Times New Roman" pitchFamily="18" charset="0"/>
                <a:cs typeface="Times New Roman" pitchFamily="18" charset="0"/>
              </a:rPr>
              <a:t>чтения</a:t>
            </a:r>
            <a:r>
              <a:rPr lang="ru-RU" dirty="0">
                <a:latin typeface="Times New Roman" pitchFamily="18" charset="0"/>
                <a:cs typeface="Times New Roman" pitchFamily="18" charset="0"/>
              </a:rPr>
              <a:t>;</a:t>
            </a: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 развитие познавательного интереса.</a:t>
            </a:r>
          </a:p>
          <a:p>
            <a:endParaRPr lang="ru-RU"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xmlns="" val="9112732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8098"/>
          </a:xfrm>
        </p:spPr>
        <p:txBody>
          <a:bodyPr/>
          <a:lstStyle/>
          <a:p>
            <a:r>
              <a:rPr lang="ru-RU" dirty="0" smtClean="0"/>
              <a:t> План занятия</a:t>
            </a:r>
            <a:endParaRPr lang="ru-RU" dirty="0"/>
          </a:p>
        </p:txBody>
      </p:sp>
      <p:sp>
        <p:nvSpPr>
          <p:cNvPr id="3" name="Объект 2"/>
          <p:cNvSpPr>
            <a:spLocks noGrp="1"/>
          </p:cNvSpPr>
          <p:nvPr>
            <p:ph idx="1"/>
          </p:nvPr>
        </p:nvSpPr>
        <p:spPr>
          <a:xfrm>
            <a:off x="457200" y="1124744"/>
            <a:ext cx="8229600" cy="5001419"/>
          </a:xfrm>
        </p:spPr>
        <p:txBody>
          <a:bodyPr>
            <a:normAutofit fontScale="70000" lnSpcReduction="20000"/>
          </a:bodyPr>
          <a:lstStyle/>
          <a:p>
            <a:pPr marL="0" indent="0">
              <a:buNone/>
            </a:pPr>
            <a:r>
              <a:rPr lang="en-US" dirty="0" smtClean="0">
                <a:latin typeface="Times New Roman" pitchFamily="18" charset="0"/>
                <a:cs typeface="Times New Roman" pitchFamily="18" charset="0"/>
              </a:rPr>
              <a:t>I</a:t>
            </a:r>
            <a:r>
              <a:rPr lang="ru-RU" dirty="0" smtClean="0">
                <a:latin typeface="Times New Roman" pitchFamily="18" charset="0"/>
                <a:cs typeface="Times New Roman" pitchFamily="18" charset="0"/>
              </a:rPr>
              <a:t>. Предварительная работа: Предварительное знакомство </a:t>
            </a:r>
            <a:r>
              <a:rPr lang="ru-RU" dirty="0">
                <a:latin typeface="Times New Roman" pitchFamily="18" charset="0"/>
                <a:cs typeface="Times New Roman" pitchFamily="18" charset="0"/>
              </a:rPr>
              <a:t>с </a:t>
            </a:r>
            <a:r>
              <a:rPr lang="ru-RU" dirty="0" smtClean="0">
                <a:latin typeface="Times New Roman" pitchFamily="18" charset="0"/>
                <a:cs typeface="Times New Roman" pitchFamily="18" charset="0"/>
              </a:rPr>
              <a:t> произведением с последующим обсуждением ( на уроке литературы, согласно  рабочей программы)</a:t>
            </a:r>
          </a:p>
          <a:p>
            <a:pPr marL="0" indent="0">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II</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Урок </a:t>
            </a:r>
            <a:r>
              <a:rPr lang="en-US" dirty="0">
                <a:latin typeface="Times New Roman" pitchFamily="18" charset="0"/>
                <a:cs typeface="Times New Roman" pitchFamily="18" charset="0"/>
              </a:rPr>
              <a:t> </a:t>
            </a:r>
            <a:r>
              <a:rPr lang="ru-RU" dirty="0">
                <a:latin typeface="Times New Roman" pitchFamily="18" charset="0"/>
                <a:cs typeface="Times New Roman" pitchFamily="18" charset="0"/>
              </a:rPr>
              <a:t>1</a:t>
            </a:r>
            <a:r>
              <a:rPr lang="ru-RU" dirty="0" smtClean="0">
                <a:latin typeface="Times New Roman" pitchFamily="18" charset="0"/>
                <a:cs typeface="Times New Roman" pitchFamily="18" charset="0"/>
              </a:rPr>
              <a:t> – Просмотр видеофильма»</a:t>
            </a:r>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HAPPY </a:t>
            </a:r>
            <a:r>
              <a:rPr lang="en-US" dirty="0" smtClean="0">
                <a:latin typeface="Times New Roman" pitchFamily="18" charset="0"/>
                <a:cs typeface="Times New Roman" pitchFamily="18" charset="0"/>
              </a:rPr>
              <a:t>PRINCE</a:t>
            </a:r>
            <a:r>
              <a:rPr lang="ru-RU" dirty="0" smtClean="0">
                <a:latin typeface="Times New Roman" pitchFamily="18" charset="0"/>
                <a:cs typeface="Times New Roman" pitchFamily="18" charset="0"/>
              </a:rPr>
              <a:t>» на общее   лексико – </a:t>
            </a:r>
            <a:r>
              <a:rPr lang="ru-RU" dirty="0" err="1" smtClean="0">
                <a:latin typeface="Times New Roman" pitchFamily="18" charset="0"/>
                <a:cs typeface="Times New Roman" pitchFamily="18" charset="0"/>
              </a:rPr>
              <a:t>фонетичекое</a:t>
            </a:r>
            <a:r>
              <a:rPr lang="ru-RU" dirty="0" smtClean="0">
                <a:latin typeface="Times New Roman" pitchFamily="18" charset="0"/>
                <a:cs typeface="Times New Roman" pitchFamily="18" charset="0"/>
              </a:rPr>
              <a:t> понимание  произведения. Групповое обсуждение на русском языке.</a:t>
            </a:r>
          </a:p>
          <a:p>
            <a:pPr marL="0" indent="0">
              <a:buNone/>
            </a:pPr>
            <a:r>
              <a:rPr lang="en-US" dirty="0" smtClean="0">
                <a:latin typeface="Times New Roman" pitchFamily="18" charset="0"/>
                <a:cs typeface="Times New Roman" pitchFamily="18" charset="0"/>
              </a:rPr>
              <a:t>III</a:t>
            </a:r>
            <a:r>
              <a:rPr lang="ru-RU" dirty="0" smtClean="0">
                <a:latin typeface="Times New Roman" pitchFamily="18" charset="0"/>
                <a:cs typeface="Times New Roman" pitchFamily="18" charset="0"/>
              </a:rPr>
              <a:t>. Урок 2» Просмотр видеофрагмента произведения на создание мотивации у учащихся  на прочтение произведения.</a:t>
            </a:r>
          </a:p>
          <a:p>
            <a:pPr marL="0" indent="0">
              <a:buNone/>
            </a:pPr>
            <a:r>
              <a:rPr lang="en-US" dirty="0" smtClean="0">
                <a:latin typeface="Times New Roman" pitchFamily="18" charset="0"/>
                <a:cs typeface="Times New Roman" pitchFamily="18" charset="0"/>
              </a:rPr>
              <a:t>IV</a:t>
            </a:r>
            <a:r>
              <a:rPr lang="ru-RU" dirty="0" smtClean="0">
                <a:latin typeface="Times New Roman" pitchFamily="18" charset="0"/>
                <a:cs typeface="Times New Roman" pitchFamily="18" charset="0"/>
              </a:rPr>
              <a:t>. Работа с микротекстом</a:t>
            </a:r>
          </a:p>
          <a:p>
            <a:pPr marL="514350" indent="-514350">
              <a:buAutoNum type="arabicPeriod"/>
            </a:pPr>
            <a:r>
              <a:rPr lang="ru-RU" dirty="0" smtClean="0">
                <a:latin typeface="Times New Roman" pitchFamily="18" charset="0"/>
                <a:cs typeface="Times New Roman" pitchFamily="18" charset="0"/>
              </a:rPr>
              <a:t>Фонетическая зарядка ( снятие трудности чтения)</a:t>
            </a:r>
          </a:p>
          <a:p>
            <a:pPr marL="514350" indent="-514350">
              <a:buAutoNum type="arabicPeriod"/>
            </a:pPr>
            <a:r>
              <a:rPr lang="ru-RU" dirty="0">
                <a:latin typeface="Times New Roman" pitchFamily="18" charset="0"/>
                <a:cs typeface="Times New Roman" pitchFamily="18" charset="0"/>
              </a:rPr>
              <a:t>П</a:t>
            </a:r>
            <a:r>
              <a:rPr lang="ru-RU" dirty="0" smtClean="0">
                <a:latin typeface="Times New Roman" pitchFamily="18" charset="0"/>
                <a:cs typeface="Times New Roman" pitchFamily="18" charset="0"/>
              </a:rPr>
              <a:t>рочитывание текста с рядом грамматических задач</a:t>
            </a:r>
          </a:p>
          <a:p>
            <a:pPr marL="514350" indent="-514350">
              <a:buAutoNum type="arabicPeriod"/>
            </a:pPr>
            <a:r>
              <a:rPr lang="ru-RU" dirty="0" smtClean="0">
                <a:latin typeface="Times New Roman" pitchFamily="18" charset="0"/>
                <a:cs typeface="Times New Roman" pitchFamily="18" charset="0"/>
              </a:rPr>
              <a:t> Задания по тексту</a:t>
            </a:r>
          </a:p>
          <a:p>
            <a:pPr marL="0" indent="0">
              <a:buNone/>
            </a:pPr>
            <a:r>
              <a:rPr lang="en-US" dirty="0" smtClean="0">
                <a:latin typeface="Times New Roman" pitchFamily="18" charset="0"/>
                <a:cs typeface="Times New Roman" pitchFamily="18" charset="0"/>
              </a:rPr>
              <a:t>V</a:t>
            </a:r>
            <a:r>
              <a:rPr lang="ru-RU" dirty="0" smtClean="0">
                <a:latin typeface="Times New Roman" pitchFamily="18" charset="0"/>
                <a:cs typeface="Times New Roman" pitchFamily="18" charset="0"/>
              </a:rPr>
              <a:t>. Выход в речь (пересказ отрывка произведения)</a:t>
            </a:r>
          </a:p>
          <a:p>
            <a:pPr marL="0" indent="0">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V</a:t>
            </a:r>
            <a:r>
              <a:rPr lang="en-US" dirty="0">
                <a:latin typeface="Times New Roman" pitchFamily="18" charset="0"/>
                <a:cs typeface="Times New Roman" pitchFamily="18" charset="0"/>
              </a:rPr>
              <a:t>I</a:t>
            </a:r>
            <a:r>
              <a:rPr lang="ru-RU"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Духовно  нравственный аспект произведения</a:t>
            </a:r>
            <a:r>
              <a:rPr lang="en-US" dirty="0">
                <a:latin typeface="Times New Roman" pitchFamily="18" charset="0"/>
                <a:cs typeface="Times New Roman" pitchFamily="18" charset="0"/>
              </a:rPr>
              <a:t>THE HAPPY </a:t>
            </a:r>
            <a:r>
              <a:rPr lang="en-US" dirty="0" smtClean="0">
                <a:latin typeface="Times New Roman" pitchFamily="18" charset="0"/>
                <a:cs typeface="Times New Roman" pitchFamily="18" charset="0"/>
              </a:rPr>
              <a:t>PRINCE</a:t>
            </a:r>
            <a:r>
              <a:rPr lang="ru-RU" dirty="0" smtClean="0">
                <a:latin typeface="Times New Roman" pitchFamily="18" charset="0"/>
                <a:cs typeface="Times New Roman" pitchFamily="18" charset="0"/>
              </a:rPr>
              <a:t> ( групповое обсуждение)</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xmlns="" val="28580611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274638"/>
            <a:ext cx="8229600" cy="5818658"/>
          </a:xfrm>
        </p:spPr>
        <p:txBody>
          <a:bodyPr>
            <a:normAutofit/>
          </a:bodyPr>
          <a:lstStyle/>
          <a:p>
            <a:r>
              <a:rPr lang="ru-RU" b="1" dirty="0">
                <a:solidFill>
                  <a:srgbClr val="FF0000"/>
                </a:solidFill>
                <a:latin typeface="Times New Roman" pitchFamily="18" charset="0"/>
                <a:cs typeface="Times New Roman" pitchFamily="18" charset="0"/>
              </a:rPr>
              <a:t>«Когда добро бессильно, оно зло».(О. Уайльд) </a:t>
            </a:r>
          </a:p>
        </p:txBody>
      </p:sp>
    </p:spTree>
    <p:extLst>
      <p:ext uri="{BB962C8B-B14F-4D97-AF65-F5344CB8AC3E}">
        <p14:creationId xmlns:p14="http://schemas.microsoft.com/office/powerpoint/2010/main" xmlns="" val="24359916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457200" y="274638"/>
            <a:ext cx="8229600" cy="562074"/>
          </a:xfrm>
        </p:spPr>
        <p:txBody>
          <a:bodyPr>
            <a:normAutofit fontScale="90000"/>
          </a:bodyPr>
          <a:lstStyle/>
          <a:p>
            <a:r>
              <a:rPr lang="ru-RU" dirty="0" smtClean="0"/>
              <a:t>    </a:t>
            </a:r>
            <a:endParaRPr lang="ru-RU" dirty="0"/>
          </a:p>
        </p:txBody>
      </p:sp>
      <p:sp>
        <p:nvSpPr>
          <p:cNvPr id="8" name="Объект 7"/>
          <p:cNvSpPr>
            <a:spLocks noGrp="1"/>
          </p:cNvSpPr>
          <p:nvPr>
            <p:ph sz="half" idx="2"/>
          </p:nvPr>
        </p:nvSpPr>
        <p:spPr>
          <a:xfrm>
            <a:off x="4211960" y="476672"/>
            <a:ext cx="4474840" cy="5649491"/>
          </a:xfrm>
        </p:spPr>
        <p:txBody>
          <a:bodyPr>
            <a:normAutofit fontScale="25000" lnSpcReduction="20000"/>
          </a:bodyPr>
          <a:lstStyle/>
          <a:p>
            <a:pPr marL="0" indent="0" algn="just">
              <a:buNone/>
            </a:pPr>
            <a:r>
              <a:rPr lang="ru-RU" sz="5600" dirty="0" smtClean="0">
                <a:latin typeface="Times New Roman" pitchFamily="18" charset="0"/>
                <a:cs typeface="Times New Roman" pitchFamily="18" charset="0"/>
              </a:rPr>
              <a:t>       Родился </a:t>
            </a:r>
            <a:r>
              <a:rPr lang="ru-RU" sz="5600" dirty="0">
                <a:latin typeface="Times New Roman" pitchFamily="18" charset="0"/>
                <a:cs typeface="Times New Roman" pitchFamily="18" charset="0"/>
              </a:rPr>
              <a:t>Оскар 16 октября 1854 года в Дублине в семье врача. Первое образование в биографии Оскара Уайльда было получено дома. Родители, великолепно образованные, привили ему с детства любовь к книгам и языкам.</a:t>
            </a:r>
          </a:p>
          <a:p>
            <a:pPr marL="0" indent="0" algn="just">
              <a:buNone/>
            </a:pPr>
            <a:r>
              <a:rPr lang="ru-RU" sz="5600" dirty="0">
                <a:latin typeface="Times New Roman" pitchFamily="18" charset="0"/>
                <a:cs typeface="Times New Roman" pitchFamily="18" charset="0"/>
              </a:rPr>
              <a:t>Затем же 1864-1871 года Оскар провел в Королевской школе </a:t>
            </a:r>
            <a:r>
              <a:rPr lang="ru-RU" sz="5600" dirty="0" err="1">
                <a:latin typeface="Times New Roman" pitchFamily="18" charset="0"/>
                <a:cs typeface="Times New Roman" pitchFamily="18" charset="0"/>
              </a:rPr>
              <a:t>Портора</a:t>
            </a:r>
            <a:r>
              <a:rPr lang="ru-RU" sz="5600" dirty="0">
                <a:latin typeface="Times New Roman" pitchFamily="18" charset="0"/>
                <a:cs typeface="Times New Roman" pitchFamily="18" charset="0"/>
              </a:rPr>
              <a:t>, закончив которую с медалью был направлен в Тринити-колледж. В этом учебном заведении Уайльд приобрел не только знания, а еще некоторые убеждения, черты характера, которые он сохранил на всю жизнь.</a:t>
            </a:r>
          </a:p>
          <a:p>
            <a:pPr marL="0" indent="0" algn="just">
              <a:buNone/>
            </a:pPr>
            <a:r>
              <a:rPr lang="ru-RU" sz="5600" dirty="0">
                <a:latin typeface="Times New Roman" pitchFamily="18" charset="0"/>
                <a:cs typeface="Times New Roman" pitchFamily="18" charset="0"/>
              </a:rPr>
              <a:t>И без того прекрасное образование  Уайльда было продолжено в Оксфорде. Еще во время студенчества Оскар путешествовал по Европе, а также написал несколько произведений. За поэму «Равенна» получил </a:t>
            </a:r>
            <a:r>
              <a:rPr lang="ru-RU" sz="5600" dirty="0" err="1">
                <a:latin typeface="Times New Roman" pitchFamily="18" charset="0"/>
                <a:cs typeface="Times New Roman" pitchFamily="18" charset="0"/>
              </a:rPr>
              <a:t>Ньюдигейтскую</a:t>
            </a:r>
            <a:r>
              <a:rPr lang="ru-RU" sz="5600" dirty="0">
                <a:latin typeface="Times New Roman" pitchFamily="18" charset="0"/>
                <a:cs typeface="Times New Roman" pitchFamily="18" charset="0"/>
              </a:rPr>
              <a:t> премию. По окончанию университета поселился в Лондоне, ездил по США с лекциями.</a:t>
            </a:r>
          </a:p>
          <a:p>
            <a:pPr marL="0" indent="0" algn="just">
              <a:buNone/>
            </a:pPr>
            <a:r>
              <a:rPr lang="ru-RU" sz="5600" dirty="0">
                <a:latin typeface="Times New Roman" pitchFamily="18" charset="0"/>
                <a:cs typeface="Times New Roman" pitchFamily="18" charset="0"/>
              </a:rPr>
              <a:t>Первый опубликованный сборник Уайльда «Стихотворения» вышел в 1881 году. Вернувшись в Лондон, Оскар женится на </a:t>
            </a:r>
            <a:r>
              <a:rPr lang="ru-RU" sz="5600" dirty="0" err="1">
                <a:latin typeface="Times New Roman" pitchFamily="18" charset="0"/>
                <a:cs typeface="Times New Roman" pitchFamily="18" charset="0"/>
              </a:rPr>
              <a:t>Констанции</a:t>
            </a:r>
            <a:r>
              <a:rPr lang="ru-RU" sz="5600" dirty="0">
                <a:latin typeface="Times New Roman" pitchFamily="18" charset="0"/>
                <a:cs typeface="Times New Roman" pitchFamily="18" charset="0"/>
              </a:rPr>
              <a:t> Ллойд. Следующий период его жизни был литературно плодотворен. Он работал журналистом, а также написал множество рассказов в то время. В 1890 году был опубликован роман Уайльда «Портрет Дориана Грея», быстро сыскавший успех</a:t>
            </a:r>
            <a:r>
              <a:rPr lang="ru-RU" sz="5600" dirty="0" smtClean="0">
                <a:latin typeface="Times New Roman" pitchFamily="18" charset="0"/>
                <a:cs typeface="Times New Roman" pitchFamily="18" charset="0"/>
              </a:rPr>
              <a:t>.</a:t>
            </a:r>
            <a:endParaRPr lang="ru-RU" sz="5600" dirty="0">
              <a:latin typeface="Times New Roman" pitchFamily="18" charset="0"/>
              <a:cs typeface="Times New Roman" pitchFamily="18" charset="0"/>
            </a:endParaRPr>
          </a:p>
          <a:p>
            <a:pPr marL="0" indent="0" algn="just">
              <a:buNone/>
            </a:pPr>
            <a:r>
              <a:rPr lang="ru-RU" sz="5600" dirty="0">
                <a:latin typeface="Times New Roman" pitchFamily="18" charset="0"/>
                <a:cs typeface="Times New Roman" pitchFamily="18" charset="0"/>
              </a:rPr>
              <a:t>Остроумие писателя прекрасно проявилось в комедиях «Идеальный муж», «Как важно быть серьёзным».  Оскар </a:t>
            </a:r>
            <a:r>
              <a:rPr lang="ru-RU" sz="5600" dirty="0" err="1">
                <a:latin typeface="Times New Roman" pitchFamily="18" charset="0"/>
                <a:cs typeface="Times New Roman" pitchFamily="18" charset="0"/>
              </a:rPr>
              <a:t>Уальд</a:t>
            </a:r>
            <a:r>
              <a:rPr lang="ru-RU" sz="5600" dirty="0">
                <a:latin typeface="Times New Roman" pitchFamily="18" charset="0"/>
                <a:cs typeface="Times New Roman" pitchFamily="18" charset="0"/>
              </a:rPr>
              <a:t>  также автор сказок, которые богаты философским содержанием и трагической лиричностью.30 ноября 1900 года биография Уайльда оборвалась в результате болезни (менингита).</a:t>
            </a:r>
          </a:p>
          <a:p>
            <a:endParaRPr lang="ru-RU" sz="4300" dirty="0">
              <a:latin typeface="Times New Roman" pitchFamily="18" charset="0"/>
              <a:cs typeface="Times New Roman" pitchFamily="18" charset="0"/>
            </a:endParaRPr>
          </a:p>
        </p:txBody>
      </p:sp>
      <p:pic>
        <p:nvPicPr>
          <p:cNvPr id="2051" name="Picture 3"/>
          <p:cNvPicPr>
            <a:picLocks noGrp="1" noChangeAspect="1" noChangeArrowheads="1"/>
          </p:cNvPicPr>
          <p:nvPr>
            <p:ph sz="half"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7504" y="836712"/>
            <a:ext cx="4104456" cy="44530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1458575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ru-RU" b="1" dirty="0">
                <a:solidFill>
                  <a:srgbClr val="FF0000"/>
                </a:solidFill>
              </a:rPr>
              <a:t>Сказки Оскара </a:t>
            </a:r>
            <a:r>
              <a:rPr lang="ru-RU" b="1" dirty="0" err="1">
                <a:solidFill>
                  <a:srgbClr val="FF0000"/>
                </a:solidFill>
              </a:rPr>
              <a:t>Уальда</a:t>
            </a:r>
            <a:endParaRPr lang="ru-RU" b="1" dirty="0">
              <a:solidFill>
                <a:srgbClr val="FF0000"/>
              </a:solidFill>
            </a:endParaRPr>
          </a:p>
        </p:txBody>
      </p:sp>
      <p:sp>
        <p:nvSpPr>
          <p:cNvPr id="6" name="Объект 5"/>
          <p:cNvSpPr>
            <a:spLocks noGrp="1"/>
          </p:cNvSpPr>
          <p:nvPr>
            <p:ph idx="1"/>
          </p:nvPr>
        </p:nvSpPr>
        <p:spPr>
          <a:xfrm>
            <a:off x="457200" y="1268760"/>
            <a:ext cx="8229600" cy="4857403"/>
          </a:xfrm>
        </p:spPr>
        <p:txBody>
          <a:bodyPr>
            <a:normAutofit fontScale="77500" lnSpcReduction="20000"/>
          </a:bodyPr>
          <a:lstStyle/>
          <a:p>
            <a:r>
              <a:rPr lang="ru-RU" b="1" dirty="0">
                <a:latin typeface="Arial Black" pitchFamily="34" charset="0"/>
              </a:rPr>
              <a:t>Счастливый Принц</a:t>
            </a:r>
          </a:p>
          <a:p>
            <a:r>
              <a:rPr lang="ru-RU" b="1" dirty="0" smtClean="0">
                <a:latin typeface="Arial Black" pitchFamily="34" charset="0"/>
              </a:rPr>
              <a:t>Соловей </a:t>
            </a:r>
            <a:r>
              <a:rPr lang="ru-RU" b="1" dirty="0">
                <a:latin typeface="Arial Black" pitchFamily="34" charset="0"/>
              </a:rPr>
              <a:t>и </a:t>
            </a:r>
            <a:r>
              <a:rPr lang="ru-RU" b="1" dirty="0" smtClean="0">
                <a:latin typeface="Arial Black" pitchFamily="34" charset="0"/>
              </a:rPr>
              <a:t>роза</a:t>
            </a:r>
          </a:p>
          <a:p>
            <a:r>
              <a:rPr lang="ru-RU" b="1" dirty="0" smtClean="0">
                <a:latin typeface="Arial Black" pitchFamily="34" charset="0"/>
              </a:rPr>
              <a:t>Великан-эгоист</a:t>
            </a:r>
          </a:p>
          <a:p>
            <a:r>
              <a:rPr lang="ru-RU" b="1" dirty="0" smtClean="0">
                <a:latin typeface="Arial Black" pitchFamily="34" charset="0"/>
              </a:rPr>
              <a:t>Преданный </a:t>
            </a:r>
            <a:r>
              <a:rPr lang="ru-RU" b="1" dirty="0">
                <a:latin typeface="Arial Black" pitchFamily="34" charset="0"/>
              </a:rPr>
              <a:t>Друг</a:t>
            </a:r>
          </a:p>
          <a:p>
            <a:r>
              <a:rPr lang="ru-RU" b="1" dirty="0" smtClean="0">
                <a:latin typeface="Arial Black" pitchFamily="34" charset="0"/>
              </a:rPr>
              <a:t>Замечательная </a:t>
            </a:r>
            <a:r>
              <a:rPr lang="ru-RU" b="1" dirty="0">
                <a:latin typeface="Arial Black" pitchFamily="34" charset="0"/>
              </a:rPr>
              <a:t>ракета</a:t>
            </a:r>
          </a:p>
          <a:p>
            <a:endParaRPr lang="ru-RU" b="1" dirty="0">
              <a:latin typeface="Arial Black" pitchFamily="34" charset="0"/>
            </a:endParaRPr>
          </a:p>
          <a:p>
            <a:pPr marL="0" indent="0">
              <a:buNone/>
            </a:pPr>
            <a:r>
              <a:rPr lang="ru-RU" b="1" dirty="0">
                <a:latin typeface="Arial Black" pitchFamily="34" charset="0"/>
              </a:rPr>
              <a:t>Из сборника «Гранатовый домик</a:t>
            </a:r>
            <a:r>
              <a:rPr lang="ru-RU" b="1" dirty="0" smtClean="0">
                <a:latin typeface="Arial Black" pitchFamily="34" charset="0"/>
              </a:rPr>
              <a:t>»:</a:t>
            </a:r>
          </a:p>
          <a:p>
            <a:pPr marL="0" indent="0">
              <a:buNone/>
            </a:pPr>
            <a:endParaRPr lang="ru-RU" b="1" dirty="0" smtClean="0">
              <a:latin typeface="Arial Black" pitchFamily="34" charset="0"/>
            </a:endParaRPr>
          </a:p>
          <a:p>
            <a:r>
              <a:rPr lang="ru-RU" b="1" dirty="0" smtClean="0">
                <a:latin typeface="Arial Black" pitchFamily="34" charset="0"/>
              </a:rPr>
              <a:t>Юный король</a:t>
            </a:r>
          </a:p>
          <a:p>
            <a:r>
              <a:rPr lang="ru-RU" b="1" dirty="0" smtClean="0">
                <a:latin typeface="Arial Black" pitchFamily="34" charset="0"/>
              </a:rPr>
              <a:t>День рождения Инфанты</a:t>
            </a:r>
          </a:p>
          <a:p>
            <a:r>
              <a:rPr lang="ru-RU" b="1" dirty="0" smtClean="0">
                <a:latin typeface="Arial Black" pitchFamily="34" charset="0"/>
              </a:rPr>
              <a:t>Рыбак </a:t>
            </a:r>
            <a:r>
              <a:rPr lang="ru-RU" b="1" dirty="0">
                <a:latin typeface="Arial Black" pitchFamily="34" charset="0"/>
              </a:rPr>
              <a:t>и его Душа</a:t>
            </a:r>
          </a:p>
          <a:p>
            <a:r>
              <a:rPr lang="ru-RU" b="1" dirty="0" smtClean="0">
                <a:latin typeface="Arial Black" pitchFamily="34" charset="0"/>
              </a:rPr>
              <a:t>Мальчик-звезда</a:t>
            </a:r>
            <a:endParaRPr lang="ru-RU" b="1" dirty="0">
              <a:latin typeface="Arial Black" pitchFamily="34" charset="0"/>
            </a:endParaRPr>
          </a:p>
          <a:p>
            <a:endParaRPr lang="ru-RU" dirty="0"/>
          </a:p>
        </p:txBody>
      </p:sp>
    </p:spTree>
    <p:extLst>
      <p:ext uri="{BB962C8B-B14F-4D97-AF65-F5344CB8AC3E}">
        <p14:creationId xmlns:p14="http://schemas.microsoft.com/office/powerpoint/2010/main" xmlns="" val="12705425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99392"/>
            <a:ext cx="8229600" cy="1517030"/>
          </a:xfrm>
        </p:spPr>
        <p:txBody>
          <a:bodyPr/>
          <a:lstStyle/>
          <a:p>
            <a:endParaRPr lang="ru-RU" dirty="0"/>
          </a:p>
        </p:txBody>
      </p:sp>
      <p:sp>
        <p:nvSpPr>
          <p:cNvPr id="5" name="Объект 4"/>
          <p:cNvSpPr>
            <a:spLocks noGrp="1"/>
          </p:cNvSpPr>
          <p:nvPr>
            <p:ph sz="half" idx="1"/>
          </p:nvPr>
        </p:nvSpPr>
        <p:spPr>
          <a:xfrm>
            <a:off x="467544" y="332656"/>
            <a:ext cx="4546848" cy="6336704"/>
          </a:xfrm>
        </p:spPr>
        <p:txBody>
          <a:bodyPr>
            <a:normAutofit fontScale="25000" lnSpcReduction="20000"/>
          </a:bodyPr>
          <a:lstStyle/>
          <a:p>
            <a:pPr marL="0" indent="0" algn="just">
              <a:buNone/>
            </a:pPr>
            <a:r>
              <a:rPr lang="ru-RU" sz="4800" dirty="0" smtClean="0">
                <a:latin typeface="Times New Roman" pitchFamily="18" charset="0"/>
                <a:cs typeface="Times New Roman" pitchFamily="18" charset="0"/>
              </a:rPr>
              <a:t>      </a:t>
            </a:r>
            <a:r>
              <a:rPr lang="en-US" sz="4800" dirty="0" smtClean="0">
                <a:latin typeface="Times New Roman" pitchFamily="18" charset="0"/>
                <a:cs typeface="Times New Roman" pitchFamily="18" charset="0"/>
              </a:rPr>
              <a:t>High </a:t>
            </a:r>
            <a:r>
              <a:rPr lang="en-US" sz="4800" dirty="0">
                <a:latin typeface="Times New Roman" pitchFamily="18" charset="0"/>
                <a:cs typeface="Times New Roman" pitchFamily="18" charset="0"/>
              </a:rPr>
              <a:t>above the city, on a tall column, stood the statue of the Happy Prince. He was gilded all over with thin leaves of fine gold, for eyes he had two </a:t>
            </a:r>
            <a:r>
              <a:rPr lang="en-US" sz="4800" b="1" dirty="0">
                <a:latin typeface="Times New Roman" pitchFamily="18" charset="0"/>
                <a:cs typeface="Times New Roman" pitchFamily="18" charset="0"/>
              </a:rPr>
              <a:t>bright sapphires</a:t>
            </a:r>
            <a:r>
              <a:rPr lang="en-US" sz="4800" dirty="0">
                <a:latin typeface="Times New Roman" pitchFamily="18" charset="0"/>
                <a:cs typeface="Times New Roman" pitchFamily="18" charset="0"/>
              </a:rPr>
              <a:t>, and a large </a:t>
            </a:r>
            <a:r>
              <a:rPr lang="en-US" sz="4800" b="1" dirty="0">
                <a:latin typeface="Times New Roman" pitchFamily="18" charset="0"/>
                <a:cs typeface="Times New Roman" pitchFamily="18" charset="0"/>
              </a:rPr>
              <a:t>red ruby glowed </a:t>
            </a:r>
            <a:r>
              <a:rPr lang="en-US" sz="4800" dirty="0">
                <a:latin typeface="Times New Roman" pitchFamily="18" charset="0"/>
                <a:cs typeface="Times New Roman" pitchFamily="18" charset="0"/>
              </a:rPr>
              <a:t>on his </a:t>
            </a:r>
            <a:r>
              <a:rPr lang="en-US" sz="4800" b="1" dirty="0">
                <a:latin typeface="Times New Roman" pitchFamily="18" charset="0"/>
                <a:cs typeface="Times New Roman" pitchFamily="18" charset="0"/>
              </a:rPr>
              <a:t>sword-hilt.</a:t>
            </a:r>
          </a:p>
          <a:p>
            <a:pPr marL="0" indent="0" algn="just">
              <a:buNone/>
            </a:pPr>
            <a:r>
              <a:rPr lang="en-US" sz="4800" dirty="0" smtClean="0">
                <a:latin typeface="Times New Roman" pitchFamily="18" charset="0"/>
                <a:cs typeface="Times New Roman" pitchFamily="18" charset="0"/>
              </a:rPr>
              <a:t>. </a:t>
            </a:r>
            <a:r>
              <a:rPr lang="en-US" sz="4800" dirty="0">
                <a:latin typeface="Times New Roman" pitchFamily="18" charset="0"/>
                <a:cs typeface="Times New Roman" pitchFamily="18" charset="0"/>
              </a:rPr>
              <a:t>"He is as beautiful as a </a:t>
            </a:r>
            <a:r>
              <a:rPr lang="en-US" sz="4800" b="1" dirty="0">
                <a:latin typeface="Times New Roman" pitchFamily="18" charset="0"/>
                <a:cs typeface="Times New Roman" pitchFamily="18" charset="0"/>
              </a:rPr>
              <a:t>weathercock,</a:t>
            </a:r>
            <a:r>
              <a:rPr lang="en-US" sz="4800" dirty="0">
                <a:latin typeface="Times New Roman" pitchFamily="18" charset="0"/>
                <a:cs typeface="Times New Roman" pitchFamily="18" charset="0"/>
              </a:rPr>
              <a:t>" remarked one of the Town </a:t>
            </a:r>
            <a:r>
              <a:rPr lang="en-US" sz="4800" dirty="0" err="1">
                <a:latin typeface="Times New Roman" pitchFamily="18" charset="0"/>
                <a:cs typeface="Times New Roman" pitchFamily="18" charset="0"/>
              </a:rPr>
              <a:t>Councillors</a:t>
            </a:r>
            <a:r>
              <a:rPr lang="en-US" sz="4800" dirty="0">
                <a:latin typeface="Times New Roman" pitchFamily="18" charset="0"/>
                <a:cs typeface="Times New Roman" pitchFamily="18" charset="0"/>
              </a:rPr>
              <a:t> who wished to gain a reputation for having artistic tastes; "only not quite so useful," he added, fearing lest people should think him </a:t>
            </a:r>
            <a:r>
              <a:rPr lang="en-US" sz="4800" b="1" dirty="0">
                <a:latin typeface="Times New Roman" pitchFamily="18" charset="0"/>
                <a:cs typeface="Times New Roman" pitchFamily="18" charset="0"/>
              </a:rPr>
              <a:t>unpractical,</a:t>
            </a:r>
            <a:r>
              <a:rPr lang="en-US" sz="4800" dirty="0">
                <a:latin typeface="Times New Roman" pitchFamily="18" charset="0"/>
                <a:cs typeface="Times New Roman" pitchFamily="18" charset="0"/>
              </a:rPr>
              <a:t> which he really was not.</a:t>
            </a:r>
          </a:p>
          <a:p>
            <a:pPr marL="0" indent="0" algn="just">
              <a:buNone/>
            </a:pPr>
            <a:r>
              <a:rPr lang="en-US" sz="4800" dirty="0">
                <a:latin typeface="Times New Roman" pitchFamily="18" charset="0"/>
                <a:cs typeface="Times New Roman" pitchFamily="18" charset="0"/>
              </a:rPr>
              <a:t>"Why can't you be like the Happy Prince?" asked a sensible mother of her little boy who was crying for the moon. "The Happy Prince never dreams of crying for anything."</a:t>
            </a:r>
          </a:p>
          <a:p>
            <a:pPr marL="0" indent="0" algn="just">
              <a:buNone/>
            </a:pPr>
            <a:r>
              <a:rPr lang="en-US" sz="4800" dirty="0">
                <a:latin typeface="Times New Roman" pitchFamily="18" charset="0"/>
                <a:cs typeface="Times New Roman" pitchFamily="18" charset="0"/>
              </a:rPr>
              <a:t>"I am glad there is some one in the world who is quite happy," </a:t>
            </a:r>
            <a:r>
              <a:rPr lang="en-US" sz="4800" b="1" dirty="0">
                <a:latin typeface="Times New Roman" pitchFamily="18" charset="0"/>
                <a:cs typeface="Times New Roman" pitchFamily="18" charset="0"/>
              </a:rPr>
              <a:t>muttered</a:t>
            </a:r>
            <a:r>
              <a:rPr lang="en-US" sz="4800" dirty="0">
                <a:latin typeface="Times New Roman" pitchFamily="18" charset="0"/>
                <a:cs typeface="Times New Roman" pitchFamily="18" charset="0"/>
              </a:rPr>
              <a:t> a </a:t>
            </a:r>
            <a:r>
              <a:rPr lang="en-US" sz="4800" b="1" dirty="0">
                <a:latin typeface="Times New Roman" pitchFamily="18" charset="0"/>
                <a:cs typeface="Times New Roman" pitchFamily="18" charset="0"/>
              </a:rPr>
              <a:t>disappointed </a:t>
            </a:r>
            <a:r>
              <a:rPr lang="en-US" sz="4800" dirty="0">
                <a:latin typeface="Times New Roman" pitchFamily="18" charset="0"/>
                <a:cs typeface="Times New Roman" pitchFamily="18" charset="0"/>
              </a:rPr>
              <a:t>man as he </a:t>
            </a:r>
            <a:r>
              <a:rPr lang="en-US" sz="4800" b="1" dirty="0">
                <a:latin typeface="Times New Roman" pitchFamily="18" charset="0"/>
                <a:cs typeface="Times New Roman" pitchFamily="18" charset="0"/>
              </a:rPr>
              <a:t>gazed</a:t>
            </a:r>
            <a:r>
              <a:rPr lang="en-US" sz="4800" dirty="0">
                <a:latin typeface="Times New Roman" pitchFamily="18" charset="0"/>
                <a:cs typeface="Times New Roman" pitchFamily="18" charset="0"/>
              </a:rPr>
              <a:t> at the wonderful </a:t>
            </a:r>
            <a:r>
              <a:rPr lang="en-US" sz="4800" dirty="0" err="1" smtClean="0">
                <a:latin typeface="Times New Roman" pitchFamily="18" charset="0"/>
                <a:cs typeface="Times New Roman" pitchFamily="18" charset="0"/>
              </a:rPr>
              <a:t>statue."</a:t>
            </a:r>
            <a:r>
              <a:rPr lang="en-US" sz="4800" dirty="0" err="1">
                <a:latin typeface="Times New Roman" pitchFamily="18" charset="0"/>
                <a:cs typeface="Times New Roman" pitchFamily="18" charset="0"/>
              </a:rPr>
              <a:t>He</a:t>
            </a:r>
            <a:r>
              <a:rPr lang="en-US" sz="4800" dirty="0">
                <a:latin typeface="Times New Roman" pitchFamily="18" charset="0"/>
                <a:cs typeface="Times New Roman" pitchFamily="18" charset="0"/>
              </a:rPr>
              <a:t> looks just like an angel," said the Charity Children as they came out of the cathedral in their bright gazed cloaks and their clean white gazed "How do you know?" said the Mathematical Master, "you have never seen one."</a:t>
            </a:r>
          </a:p>
          <a:p>
            <a:pPr marL="0" indent="0" algn="just">
              <a:buNone/>
            </a:pPr>
            <a:r>
              <a:rPr lang="en-US" sz="4800" dirty="0">
                <a:latin typeface="Times New Roman" pitchFamily="18" charset="0"/>
                <a:cs typeface="Times New Roman" pitchFamily="18" charset="0"/>
              </a:rPr>
              <a:t>"Ah! but we have, in our dreams," answered the children; and the Mathematical Master frowned and looked very severe, for he did not </a:t>
            </a:r>
            <a:r>
              <a:rPr lang="en-US" sz="4800" b="1" dirty="0">
                <a:latin typeface="Times New Roman" pitchFamily="18" charset="0"/>
                <a:cs typeface="Times New Roman" pitchFamily="18" charset="0"/>
              </a:rPr>
              <a:t>approve </a:t>
            </a:r>
            <a:r>
              <a:rPr lang="en-US" sz="4800" dirty="0">
                <a:latin typeface="Times New Roman" pitchFamily="18" charset="0"/>
                <a:cs typeface="Times New Roman" pitchFamily="18" charset="0"/>
              </a:rPr>
              <a:t>of children dreaming.</a:t>
            </a:r>
          </a:p>
          <a:p>
            <a:pPr marL="0" indent="0" algn="just">
              <a:buNone/>
            </a:pPr>
            <a:r>
              <a:rPr lang="en-US" sz="4800" dirty="0">
                <a:latin typeface="Times New Roman" pitchFamily="18" charset="0"/>
                <a:cs typeface="Times New Roman" pitchFamily="18" charset="0"/>
              </a:rPr>
              <a:t>One night there flew over the city a </a:t>
            </a:r>
            <a:r>
              <a:rPr lang="en-US" sz="4800" b="1" dirty="0">
                <a:latin typeface="Times New Roman" pitchFamily="18" charset="0"/>
                <a:cs typeface="Times New Roman" pitchFamily="18" charset="0"/>
              </a:rPr>
              <a:t>little Swallow</a:t>
            </a:r>
            <a:r>
              <a:rPr lang="en-US" sz="4800" dirty="0">
                <a:latin typeface="Times New Roman" pitchFamily="18" charset="0"/>
                <a:cs typeface="Times New Roman" pitchFamily="18" charset="0"/>
              </a:rPr>
              <a:t>. His friends had gone away to Egypt six weeks before, but he had stayed behind, for he was in love with the most beautiful Reed. He had met her early in the spring as he was flying down the river after a big </a:t>
            </a:r>
            <a:r>
              <a:rPr lang="en-US" sz="4800" b="1" dirty="0">
                <a:latin typeface="Times New Roman" pitchFamily="18" charset="0"/>
                <a:cs typeface="Times New Roman" pitchFamily="18" charset="0"/>
              </a:rPr>
              <a:t>yellow moth</a:t>
            </a:r>
            <a:r>
              <a:rPr lang="en-US" sz="4800" dirty="0">
                <a:latin typeface="Times New Roman" pitchFamily="18" charset="0"/>
                <a:cs typeface="Times New Roman" pitchFamily="18" charset="0"/>
              </a:rPr>
              <a:t>, and had been so attracted by her slender waist that he had stopped to talk to her.</a:t>
            </a:r>
          </a:p>
          <a:p>
            <a:pPr marL="0" indent="0" algn="just">
              <a:buNone/>
            </a:pPr>
            <a:r>
              <a:rPr lang="en-US" sz="4800" dirty="0">
                <a:latin typeface="Times New Roman" pitchFamily="18" charset="0"/>
                <a:cs typeface="Times New Roman" pitchFamily="18" charset="0"/>
              </a:rPr>
              <a:t>"Shall I love you?" said the Swallow, who liked to come to the point </a:t>
            </a:r>
            <a:r>
              <a:rPr lang="en-US" sz="4800" b="1" dirty="0">
                <a:latin typeface="Times New Roman" pitchFamily="18" charset="0"/>
                <a:cs typeface="Times New Roman" pitchFamily="18" charset="0"/>
              </a:rPr>
              <a:t>at once,</a:t>
            </a:r>
            <a:r>
              <a:rPr lang="en-US" sz="4800" dirty="0">
                <a:latin typeface="Times New Roman" pitchFamily="18" charset="0"/>
                <a:cs typeface="Times New Roman" pitchFamily="18" charset="0"/>
              </a:rPr>
              <a:t> and the </a:t>
            </a:r>
            <a:r>
              <a:rPr lang="en-US" sz="4800" b="1" dirty="0">
                <a:latin typeface="Times New Roman" pitchFamily="18" charset="0"/>
                <a:cs typeface="Times New Roman" pitchFamily="18" charset="0"/>
              </a:rPr>
              <a:t>Reed </a:t>
            </a:r>
            <a:r>
              <a:rPr lang="en-US" sz="4800" dirty="0">
                <a:latin typeface="Times New Roman" pitchFamily="18" charset="0"/>
                <a:cs typeface="Times New Roman" pitchFamily="18" charset="0"/>
              </a:rPr>
              <a:t>made him a low bow. So he flew round and round her, touching the water with his wings, and making silver </a:t>
            </a:r>
            <a:r>
              <a:rPr lang="en-US" sz="4800" b="1" dirty="0">
                <a:latin typeface="Times New Roman" pitchFamily="18" charset="0"/>
                <a:cs typeface="Times New Roman" pitchFamily="18" charset="0"/>
              </a:rPr>
              <a:t>ripples</a:t>
            </a:r>
            <a:r>
              <a:rPr lang="en-US" sz="4800" dirty="0">
                <a:latin typeface="Times New Roman" pitchFamily="18" charset="0"/>
                <a:cs typeface="Times New Roman" pitchFamily="18" charset="0"/>
              </a:rPr>
              <a:t>. This was his </a:t>
            </a:r>
            <a:r>
              <a:rPr lang="en-US" sz="4800" b="1" dirty="0">
                <a:latin typeface="Times New Roman" pitchFamily="18" charset="0"/>
                <a:cs typeface="Times New Roman" pitchFamily="18" charset="0"/>
              </a:rPr>
              <a:t>courtship,</a:t>
            </a:r>
            <a:r>
              <a:rPr lang="en-US" sz="4800" dirty="0">
                <a:latin typeface="Times New Roman" pitchFamily="18" charset="0"/>
                <a:cs typeface="Times New Roman" pitchFamily="18" charset="0"/>
              </a:rPr>
              <a:t> and it lasted all through the summer.</a:t>
            </a:r>
          </a:p>
          <a:p>
            <a:pPr marL="0" indent="0" algn="just">
              <a:buNone/>
            </a:pPr>
            <a:r>
              <a:rPr lang="en-US" sz="4800" dirty="0">
                <a:latin typeface="Times New Roman" pitchFamily="18" charset="0"/>
                <a:cs typeface="Times New Roman" pitchFamily="18" charset="0"/>
              </a:rPr>
              <a:t>"It is </a:t>
            </a:r>
            <a:r>
              <a:rPr lang="en-US" sz="4800" b="1" dirty="0">
                <a:latin typeface="Times New Roman" pitchFamily="18" charset="0"/>
                <a:cs typeface="Times New Roman" pitchFamily="18" charset="0"/>
              </a:rPr>
              <a:t>a ridiculous </a:t>
            </a:r>
            <a:r>
              <a:rPr lang="en-US" sz="4800" dirty="0">
                <a:latin typeface="Times New Roman" pitchFamily="18" charset="0"/>
                <a:cs typeface="Times New Roman" pitchFamily="18" charset="0"/>
              </a:rPr>
              <a:t>attachment," twittered the other Swallows; "she has no money, and far too many relations"; and indeed the river was quite full of Reeds. Then, when the autumn came they all flew away.</a:t>
            </a:r>
          </a:p>
          <a:p>
            <a:pPr marL="0" indent="0" algn="just">
              <a:buNone/>
            </a:pPr>
            <a:r>
              <a:rPr lang="en-US" sz="4800" dirty="0">
                <a:latin typeface="Times New Roman" pitchFamily="18" charset="0"/>
                <a:cs typeface="Times New Roman" pitchFamily="18" charset="0"/>
              </a:rPr>
              <a:t>After they had gone he felt lonely, and began to tire of his lady- love. "She has no </a:t>
            </a:r>
            <a:r>
              <a:rPr lang="en-US" sz="4800" b="1" dirty="0">
                <a:latin typeface="Times New Roman" pitchFamily="18" charset="0"/>
                <a:cs typeface="Times New Roman" pitchFamily="18" charset="0"/>
              </a:rPr>
              <a:t>conversation,</a:t>
            </a:r>
            <a:r>
              <a:rPr lang="en-US" sz="4800" dirty="0">
                <a:latin typeface="Times New Roman" pitchFamily="18" charset="0"/>
                <a:cs typeface="Times New Roman" pitchFamily="18" charset="0"/>
              </a:rPr>
              <a:t>" he said, "and I am afraid that she is a coquette, for she is always flirting with the wind." And </a:t>
            </a:r>
            <a:r>
              <a:rPr lang="en-US" sz="4800" b="1" dirty="0">
                <a:latin typeface="Times New Roman" pitchFamily="18" charset="0"/>
                <a:cs typeface="Times New Roman" pitchFamily="18" charset="0"/>
              </a:rPr>
              <a:t>certainly, </a:t>
            </a:r>
            <a:r>
              <a:rPr lang="en-US" sz="4800" dirty="0">
                <a:latin typeface="Times New Roman" pitchFamily="18" charset="0"/>
                <a:cs typeface="Times New Roman" pitchFamily="18" charset="0"/>
              </a:rPr>
              <a:t>whenever the wind </a:t>
            </a:r>
            <a:r>
              <a:rPr lang="en-US" sz="4800" b="1" dirty="0">
                <a:latin typeface="Times New Roman" pitchFamily="18" charset="0"/>
                <a:cs typeface="Times New Roman" pitchFamily="18" charset="0"/>
              </a:rPr>
              <a:t>blew,</a:t>
            </a:r>
            <a:r>
              <a:rPr lang="en-US" sz="4800" dirty="0">
                <a:latin typeface="Times New Roman" pitchFamily="18" charset="0"/>
                <a:cs typeface="Times New Roman" pitchFamily="18" charset="0"/>
              </a:rPr>
              <a:t> the Reed made the most </a:t>
            </a:r>
            <a:r>
              <a:rPr lang="en-US" sz="4800" b="1" dirty="0">
                <a:latin typeface="Times New Roman" pitchFamily="18" charset="0"/>
                <a:cs typeface="Times New Roman" pitchFamily="18" charset="0"/>
              </a:rPr>
              <a:t>graceful curtseys</a:t>
            </a:r>
            <a:r>
              <a:rPr lang="en-US" sz="4800" dirty="0">
                <a:latin typeface="Times New Roman" pitchFamily="18" charset="0"/>
                <a:cs typeface="Times New Roman" pitchFamily="18" charset="0"/>
              </a:rPr>
              <a:t>. "I </a:t>
            </a:r>
            <a:r>
              <a:rPr lang="en-US" sz="4800" b="1" dirty="0">
                <a:latin typeface="Times New Roman" pitchFamily="18" charset="0"/>
                <a:cs typeface="Times New Roman" pitchFamily="18" charset="0"/>
              </a:rPr>
              <a:t>admit</a:t>
            </a:r>
            <a:r>
              <a:rPr lang="en-US" sz="4800" dirty="0">
                <a:latin typeface="Times New Roman" pitchFamily="18" charset="0"/>
                <a:cs typeface="Times New Roman" pitchFamily="18" charset="0"/>
              </a:rPr>
              <a:t> that she is </a:t>
            </a:r>
            <a:r>
              <a:rPr lang="en-US" sz="4800" b="1" dirty="0">
                <a:latin typeface="Times New Roman" pitchFamily="18" charset="0"/>
                <a:cs typeface="Times New Roman" pitchFamily="18" charset="0"/>
              </a:rPr>
              <a:t>domestic,</a:t>
            </a:r>
            <a:r>
              <a:rPr lang="en-US" sz="4800" dirty="0">
                <a:latin typeface="Times New Roman" pitchFamily="18" charset="0"/>
                <a:cs typeface="Times New Roman" pitchFamily="18" charset="0"/>
              </a:rPr>
              <a:t>" he continued, "but I love travelling, and my wife, </a:t>
            </a:r>
            <a:r>
              <a:rPr lang="en-US" sz="4800" b="1" dirty="0">
                <a:latin typeface="Times New Roman" pitchFamily="18" charset="0"/>
                <a:cs typeface="Times New Roman" pitchFamily="18" charset="0"/>
              </a:rPr>
              <a:t>consequently</a:t>
            </a:r>
            <a:r>
              <a:rPr lang="en-US" sz="4800" dirty="0">
                <a:latin typeface="Times New Roman" pitchFamily="18" charset="0"/>
                <a:cs typeface="Times New Roman" pitchFamily="18" charset="0"/>
              </a:rPr>
              <a:t>, should love travelling also."</a:t>
            </a:r>
          </a:p>
          <a:p>
            <a:endParaRPr lang="en-US" dirty="0"/>
          </a:p>
          <a:p>
            <a:endParaRPr lang="ru-RU" dirty="0"/>
          </a:p>
        </p:txBody>
      </p:sp>
      <p:sp>
        <p:nvSpPr>
          <p:cNvPr id="6" name="Объект 5"/>
          <p:cNvSpPr>
            <a:spLocks noGrp="1"/>
          </p:cNvSpPr>
          <p:nvPr>
            <p:ph sz="half" idx="2"/>
          </p:nvPr>
        </p:nvSpPr>
        <p:spPr>
          <a:xfrm>
            <a:off x="5004048" y="332656"/>
            <a:ext cx="3682752" cy="6264696"/>
          </a:xfrm>
        </p:spPr>
        <p:txBody>
          <a:bodyPr>
            <a:noAutofit/>
          </a:bodyPr>
          <a:lstStyle/>
          <a:p>
            <a:pPr marL="0" indent="0">
              <a:buNone/>
            </a:pPr>
            <a:r>
              <a:rPr lang="en-US" sz="1200" b="1" dirty="0">
                <a:latin typeface="Times New Roman" pitchFamily="18" charset="0"/>
                <a:cs typeface="Times New Roman" pitchFamily="18" charset="0"/>
              </a:rPr>
              <a:t>bright sapphires- </a:t>
            </a:r>
            <a:r>
              <a:rPr lang="ru-RU" sz="1200" b="1" dirty="0">
                <a:latin typeface="Times New Roman" pitchFamily="18" charset="0"/>
                <a:cs typeface="Times New Roman" pitchFamily="18" charset="0"/>
              </a:rPr>
              <a:t>яркие сапфиры</a:t>
            </a:r>
          </a:p>
          <a:p>
            <a:pPr marL="0" indent="0">
              <a:buNone/>
            </a:pPr>
            <a:r>
              <a:rPr lang="en-US" sz="1200" b="1" dirty="0">
                <a:latin typeface="Times New Roman" pitchFamily="18" charset="0"/>
                <a:cs typeface="Times New Roman" pitchFamily="18" charset="0"/>
              </a:rPr>
              <a:t>ruby glowed- </a:t>
            </a:r>
            <a:r>
              <a:rPr lang="ru-RU" sz="1200" b="1" dirty="0">
                <a:latin typeface="Times New Roman" pitchFamily="18" charset="0"/>
                <a:cs typeface="Times New Roman" pitchFamily="18" charset="0"/>
              </a:rPr>
              <a:t>святящийся рубин</a:t>
            </a:r>
          </a:p>
          <a:p>
            <a:pPr marL="0" indent="0">
              <a:buNone/>
            </a:pPr>
            <a:r>
              <a:rPr lang="en-US" sz="1200" b="1" dirty="0">
                <a:latin typeface="Times New Roman" pitchFamily="18" charset="0"/>
                <a:cs typeface="Times New Roman" pitchFamily="18" charset="0"/>
              </a:rPr>
              <a:t>sword-hilt- </a:t>
            </a:r>
            <a:r>
              <a:rPr lang="ru-RU" sz="1200" b="1" dirty="0">
                <a:latin typeface="Times New Roman" pitchFamily="18" charset="0"/>
                <a:cs typeface="Times New Roman" pitchFamily="18" charset="0"/>
              </a:rPr>
              <a:t>меч- </a:t>
            </a:r>
            <a:r>
              <a:rPr lang="ru-RU" sz="1200" b="1" dirty="0" err="1">
                <a:latin typeface="Times New Roman" pitchFamily="18" charset="0"/>
                <a:cs typeface="Times New Roman" pitchFamily="18" charset="0"/>
              </a:rPr>
              <a:t>рукоядь</a:t>
            </a:r>
            <a:endParaRPr lang="ru-RU" sz="1200" b="1" dirty="0">
              <a:latin typeface="Times New Roman" pitchFamily="18" charset="0"/>
              <a:cs typeface="Times New Roman" pitchFamily="18" charset="0"/>
            </a:endParaRPr>
          </a:p>
          <a:p>
            <a:pPr marL="0" indent="0">
              <a:buNone/>
            </a:pPr>
            <a:r>
              <a:rPr lang="en-US" sz="1200" b="1" dirty="0">
                <a:latin typeface="Times New Roman" pitchFamily="18" charset="0"/>
                <a:cs typeface="Times New Roman" pitchFamily="18" charset="0"/>
              </a:rPr>
              <a:t>weathercock- </a:t>
            </a:r>
            <a:r>
              <a:rPr lang="ru-RU" sz="1200" b="1" dirty="0">
                <a:latin typeface="Times New Roman" pitchFamily="18" charset="0"/>
                <a:cs typeface="Times New Roman" pitchFamily="18" charset="0"/>
              </a:rPr>
              <a:t>флюгер</a:t>
            </a:r>
          </a:p>
          <a:p>
            <a:pPr marL="0" indent="0">
              <a:buNone/>
            </a:pPr>
            <a:r>
              <a:rPr lang="en-US" sz="1200" b="1" dirty="0">
                <a:latin typeface="Times New Roman" pitchFamily="18" charset="0"/>
                <a:cs typeface="Times New Roman" pitchFamily="18" charset="0"/>
              </a:rPr>
              <a:t>unpractical- </a:t>
            </a:r>
            <a:r>
              <a:rPr lang="ru-RU" sz="1200" b="1" dirty="0" err="1" smtClean="0">
                <a:latin typeface="Times New Roman" pitchFamily="18" charset="0"/>
                <a:cs typeface="Times New Roman" pitchFamily="18" charset="0"/>
              </a:rPr>
              <a:t>нецелесобразный</a:t>
            </a:r>
            <a:endParaRPr lang="ru-RU" sz="1200" b="1" dirty="0">
              <a:latin typeface="Times New Roman" pitchFamily="18" charset="0"/>
              <a:cs typeface="Times New Roman" pitchFamily="18" charset="0"/>
            </a:endParaRPr>
          </a:p>
          <a:p>
            <a:pPr marL="0" indent="0">
              <a:buNone/>
            </a:pPr>
            <a:r>
              <a:rPr lang="en-US" sz="1200" b="1" dirty="0">
                <a:latin typeface="Times New Roman" pitchFamily="18" charset="0"/>
                <a:cs typeface="Times New Roman" pitchFamily="18" charset="0"/>
              </a:rPr>
              <a:t>muttered - </a:t>
            </a:r>
            <a:r>
              <a:rPr lang="ru-RU" sz="1200" b="1" dirty="0">
                <a:latin typeface="Times New Roman" pitchFamily="18" charset="0"/>
                <a:cs typeface="Times New Roman" pitchFamily="18" charset="0"/>
              </a:rPr>
              <a:t>пробормотал </a:t>
            </a:r>
          </a:p>
          <a:p>
            <a:pPr marL="0" indent="0">
              <a:buNone/>
            </a:pPr>
            <a:r>
              <a:rPr lang="en-US" sz="1200" b="1" dirty="0">
                <a:latin typeface="Times New Roman" pitchFamily="18" charset="0"/>
                <a:cs typeface="Times New Roman" pitchFamily="18" charset="0"/>
              </a:rPr>
              <a:t>disappointed- </a:t>
            </a:r>
            <a:r>
              <a:rPr lang="ru-RU" sz="1200" b="1" dirty="0">
                <a:latin typeface="Times New Roman" pitchFamily="18" charset="0"/>
                <a:cs typeface="Times New Roman" pitchFamily="18" charset="0"/>
              </a:rPr>
              <a:t>разочарованный</a:t>
            </a:r>
          </a:p>
          <a:p>
            <a:pPr marL="0" indent="0">
              <a:buNone/>
            </a:pPr>
            <a:r>
              <a:rPr lang="en-US" sz="1200" b="1" dirty="0">
                <a:latin typeface="Times New Roman" pitchFamily="18" charset="0"/>
                <a:cs typeface="Times New Roman" pitchFamily="18" charset="0"/>
              </a:rPr>
              <a:t>gazed- </a:t>
            </a:r>
            <a:r>
              <a:rPr lang="ru-RU" sz="1200" b="1" dirty="0">
                <a:latin typeface="Times New Roman" pitchFamily="18" charset="0"/>
                <a:cs typeface="Times New Roman" pitchFamily="18" charset="0"/>
              </a:rPr>
              <a:t>взгляд</a:t>
            </a:r>
          </a:p>
          <a:p>
            <a:pPr marL="0" indent="0">
              <a:buNone/>
            </a:pPr>
            <a:r>
              <a:rPr lang="en-US" sz="1200" b="1" dirty="0">
                <a:latin typeface="Times New Roman" pitchFamily="18" charset="0"/>
                <a:cs typeface="Times New Roman" pitchFamily="18" charset="0"/>
              </a:rPr>
              <a:t>approve- </a:t>
            </a:r>
            <a:r>
              <a:rPr lang="ru-RU" sz="1200" b="1" dirty="0" smtClean="0">
                <a:latin typeface="Times New Roman" pitchFamily="18" charset="0"/>
                <a:cs typeface="Times New Roman" pitchFamily="18" charset="0"/>
              </a:rPr>
              <a:t>одобрить</a:t>
            </a:r>
            <a:endParaRPr lang="ru-RU" sz="1200" b="1" dirty="0">
              <a:latin typeface="Times New Roman" pitchFamily="18" charset="0"/>
              <a:cs typeface="Times New Roman" pitchFamily="18" charset="0"/>
            </a:endParaRPr>
          </a:p>
          <a:p>
            <a:pPr marL="0" indent="0">
              <a:buNone/>
            </a:pPr>
            <a:r>
              <a:rPr lang="en-US" sz="1200" b="1" dirty="0">
                <a:latin typeface="Times New Roman" pitchFamily="18" charset="0"/>
                <a:cs typeface="Times New Roman" pitchFamily="18" charset="0"/>
              </a:rPr>
              <a:t>Swallow- </a:t>
            </a:r>
            <a:r>
              <a:rPr lang="ru-RU" sz="1200" b="1" dirty="0" smtClean="0">
                <a:latin typeface="Times New Roman" pitchFamily="18" charset="0"/>
                <a:cs typeface="Times New Roman" pitchFamily="18" charset="0"/>
              </a:rPr>
              <a:t>ласточка</a:t>
            </a:r>
          </a:p>
          <a:p>
            <a:pPr marL="0" indent="0">
              <a:buNone/>
            </a:pPr>
            <a:r>
              <a:rPr lang="ru-RU" sz="1200" b="1" dirty="0">
                <a:latin typeface="Times New Roman" pitchFamily="18" charset="0"/>
                <a:cs typeface="Times New Roman" pitchFamily="18" charset="0"/>
              </a:rPr>
              <a:t>м</a:t>
            </a:r>
            <a:r>
              <a:rPr lang="en-US" sz="1200" b="1" dirty="0" err="1" smtClean="0">
                <a:latin typeface="Times New Roman" pitchFamily="18" charset="0"/>
                <a:cs typeface="Times New Roman" pitchFamily="18" charset="0"/>
              </a:rPr>
              <a:t>oth</a:t>
            </a:r>
            <a:r>
              <a:rPr lang="ru-RU" sz="1200" b="1" dirty="0" smtClean="0">
                <a:latin typeface="Times New Roman" pitchFamily="18" charset="0"/>
                <a:cs typeface="Times New Roman" pitchFamily="18" charset="0"/>
              </a:rPr>
              <a:t>- мотылек</a:t>
            </a:r>
          </a:p>
          <a:p>
            <a:pPr marL="0" indent="0">
              <a:buNone/>
            </a:pPr>
            <a:r>
              <a:rPr lang="en-US" sz="1200" b="1" dirty="0">
                <a:latin typeface="Times New Roman" pitchFamily="18" charset="0"/>
                <a:cs typeface="Times New Roman" pitchFamily="18" charset="0"/>
              </a:rPr>
              <a:t>liked to come to the point at once</a:t>
            </a:r>
            <a:r>
              <a:rPr lang="en-US" sz="1200" b="1" dirty="0" smtClean="0">
                <a:latin typeface="Times New Roman" pitchFamily="18" charset="0"/>
                <a:cs typeface="Times New Roman" pitchFamily="18" charset="0"/>
              </a:rPr>
              <a:t>,</a:t>
            </a:r>
            <a:r>
              <a:rPr lang="ru-RU" sz="1200" b="1" dirty="0" smtClean="0">
                <a:latin typeface="Times New Roman" pitchFamily="18" charset="0"/>
                <a:cs typeface="Times New Roman" pitchFamily="18" charset="0"/>
              </a:rPr>
              <a:t> - любила во всем прямоту</a:t>
            </a:r>
          </a:p>
          <a:p>
            <a:pPr marL="0" indent="0">
              <a:buNone/>
            </a:pPr>
            <a:r>
              <a:rPr lang="en-US" sz="1200" b="1" dirty="0">
                <a:latin typeface="Times New Roman" pitchFamily="18" charset="0"/>
                <a:cs typeface="Times New Roman" pitchFamily="18" charset="0"/>
              </a:rPr>
              <a:t>Reed </a:t>
            </a:r>
            <a:r>
              <a:rPr lang="ru-RU" sz="1200" b="1" dirty="0" smtClean="0">
                <a:latin typeface="Times New Roman" pitchFamily="18" charset="0"/>
                <a:cs typeface="Times New Roman" pitchFamily="18" charset="0"/>
              </a:rPr>
              <a:t>- тростник</a:t>
            </a:r>
          </a:p>
          <a:p>
            <a:pPr marL="0" indent="0">
              <a:buNone/>
            </a:pPr>
            <a:r>
              <a:rPr lang="en-US" sz="1200" b="1" dirty="0" smtClean="0">
                <a:latin typeface="Times New Roman" pitchFamily="18" charset="0"/>
                <a:cs typeface="Times New Roman" pitchFamily="18" charset="0"/>
              </a:rPr>
              <a:t>made </a:t>
            </a:r>
            <a:r>
              <a:rPr lang="en-US" sz="1200" b="1" dirty="0">
                <a:latin typeface="Times New Roman" pitchFamily="18" charset="0"/>
                <a:cs typeface="Times New Roman" pitchFamily="18" charset="0"/>
              </a:rPr>
              <a:t>him a low </a:t>
            </a:r>
            <a:r>
              <a:rPr lang="en-US" sz="1200" b="1" dirty="0" smtClean="0">
                <a:latin typeface="Times New Roman" pitchFamily="18" charset="0"/>
                <a:cs typeface="Times New Roman" pitchFamily="18" charset="0"/>
              </a:rPr>
              <a:t>bow</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 низко поклонилась ему</a:t>
            </a:r>
            <a:endParaRPr lang="ru-RU" sz="1200" b="1" dirty="0">
              <a:latin typeface="Times New Roman" pitchFamily="18" charset="0"/>
              <a:cs typeface="Times New Roman" pitchFamily="18" charset="0"/>
            </a:endParaRPr>
          </a:p>
          <a:p>
            <a:pPr marL="0" indent="0">
              <a:buNone/>
            </a:pPr>
            <a:r>
              <a:rPr lang="ru-RU" sz="1200" b="1" dirty="0">
                <a:latin typeface="Times New Roman" pitchFamily="18" charset="0"/>
                <a:cs typeface="Times New Roman" pitchFamily="18" charset="0"/>
              </a:rPr>
              <a:t>г</a:t>
            </a:r>
            <a:r>
              <a:rPr lang="en-US" sz="1200" b="1" dirty="0" err="1">
                <a:latin typeface="Times New Roman" pitchFamily="18" charset="0"/>
                <a:cs typeface="Times New Roman" pitchFamily="18" charset="0"/>
              </a:rPr>
              <a:t>ipples</a:t>
            </a:r>
            <a:r>
              <a:rPr lang="en-US" sz="1200" b="1" dirty="0">
                <a:latin typeface="Times New Roman" pitchFamily="18" charset="0"/>
                <a:cs typeface="Times New Roman" pitchFamily="18" charset="0"/>
              </a:rPr>
              <a:t>- </a:t>
            </a:r>
            <a:r>
              <a:rPr lang="ru-RU" sz="1200" b="1" dirty="0">
                <a:latin typeface="Times New Roman" pitchFamily="18" charset="0"/>
                <a:cs typeface="Times New Roman" pitchFamily="18" charset="0"/>
              </a:rPr>
              <a:t>рябь</a:t>
            </a:r>
          </a:p>
          <a:p>
            <a:pPr marL="0" indent="0">
              <a:buNone/>
            </a:pPr>
            <a:r>
              <a:rPr lang="ru-RU" sz="1200" b="1" dirty="0">
                <a:latin typeface="Times New Roman" pitchFamily="18" charset="0"/>
                <a:cs typeface="Times New Roman" pitchFamily="18" charset="0"/>
              </a:rPr>
              <a:t>с</a:t>
            </a:r>
            <a:r>
              <a:rPr lang="en-US" sz="1200" b="1" dirty="0" err="1">
                <a:latin typeface="Times New Roman" pitchFamily="18" charset="0"/>
                <a:cs typeface="Times New Roman" pitchFamily="18" charset="0"/>
              </a:rPr>
              <a:t>ourtship</a:t>
            </a:r>
            <a:r>
              <a:rPr lang="en-US" sz="1200" b="1" dirty="0">
                <a:latin typeface="Times New Roman" pitchFamily="18" charset="0"/>
                <a:cs typeface="Times New Roman" pitchFamily="18" charset="0"/>
              </a:rPr>
              <a:t>- </a:t>
            </a:r>
            <a:r>
              <a:rPr lang="ru-RU" sz="1200" b="1" dirty="0">
                <a:latin typeface="Times New Roman" pitchFamily="18" charset="0"/>
                <a:cs typeface="Times New Roman" pitchFamily="18" charset="0"/>
              </a:rPr>
              <a:t>ухаживание</a:t>
            </a:r>
          </a:p>
          <a:p>
            <a:pPr marL="0" indent="0">
              <a:buNone/>
            </a:pPr>
            <a:r>
              <a:rPr lang="en-US" sz="1200" b="1" dirty="0">
                <a:latin typeface="Times New Roman" pitchFamily="18" charset="0"/>
                <a:cs typeface="Times New Roman" pitchFamily="18" charset="0"/>
              </a:rPr>
              <a:t>ridiculous attachment- </a:t>
            </a:r>
            <a:r>
              <a:rPr lang="ru-RU" sz="1200" b="1" dirty="0">
                <a:latin typeface="Times New Roman" pitchFamily="18" charset="0"/>
                <a:cs typeface="Times New Roman" pitchFamily="18" charset="0"/>
              </a:rPr>
              <a:t>нелепые ухаживание</a:t>
            </a:r>
          </a:p>
          <a:p>
            <a:pPr marL="0" indent="0">
              <a:buNone/>
            </a:pPr>
            <a:r>
              <a:rPr lang="en-US" sz="1200" b="1" dirty="0">
                <a:latin typeface="Times New Roman" pitchFamily="18" charset="0"/>
                <a:cs typeface="Times New Roman" pitchFamily="18" charset="0"/>
              </a:rPr>
              <a:t>twittered- </a:t>
            </a:r>
            <a:r>
              <a:rPr lang="ru-RU" sz="1200" b="1" dirty="0">
                <a:latin typeface="Times New Roman" pitchFamily="18" charset="0"/>
                <a:cs typeface="Times New Roman" pitchFamily="18" charset="0"/>
              </a:rPr>
              <a:t>щебетали</a:t>
            </a:r>
          </a:p>
          <a:p>
            <a:pPr marL="0" indent="0">
              <a:buNone/>
            </a:pPr>
            <a:r>
              <a:rPr lang="en-US" sz="1200" b="1" dirty="0">
                <a:latin typeface="Times New Roman" pitchFamily="18" charset="0"/>
                <a:cs typeface="Times New Roman" pitchFamily="18" charset="0"/>
              </a:rPr>
              <a:t>conversation- </a:t>
            </a:r>
            <a:r>
              <a:rPr lang="ru-RU" sz="1200" b="1" dirty="0">
                <a:latin typeface="Times New Roman" pitchFamily="18" charset="0"/>
                <a:cs typeface="Times New Roman" pitchFamily="18" charset="0"/>
              </a:rPr>
              <a:t>разговор, </a:t>
            </a:r>
            <a:r>
              <a:rPr lang="ru-RU" sz="1200" b="1" dirty="0" smtClean="0">
                <a:latin typeface="Times New Roman" pitchFamily="18" charset="0"/>
                <a:cs typeface="Times New Roman" pitchFamily="18" charset="0"/>
              </a:rPr>
              <a:t>беседа</a:t>
            </a:r>
            <a:endParaRPr lang="ru-RU" sz="1200" b="1" dirty="0">
              <a:latin typeface="Times New Roman" pitchFamily="18" charset="0"/>
              <a:cs typeface="Times New Roman" pitchFamily="18" charset="0"/>
            </a:endParaRPr>
          </a:p>
          <a:p>
            <a:pPr marL="0" indent="0">
              <a:buNone/>
            </a:pPr>
            <a:r>
              <a:rPr lang="en-US" sz="1200" b="1" dirty="0">
                <a:latin typeface="Times New Roman" pitchFamily="18" charset="0"/>
                <a:cs typeface="Times New Roman" pitchFamily="18" charset="0"/>
              </a:rPr>
              <a:t>certainly-  </a:t>
            </a:r>
            <a:r>
              <a:rPr lang="ru-RU" sz="1200" b="1" dirty="0">
                <a:latin typeface="Times New Roman" pitchFamily="18" charset="0"/>
                <a:cs typeface="Times New Roman" pitchFamily="18" charset="0"/>
              </a:rPr>
              <a:t>конечно</a:t>
            </a:r>
          </a:p>
          <a:p>
            <a:pPr marL="0" indent="0">
              <a:buNone/>
            </a:pPr>
            <a:r>
              <a:rPr lang="en-US" sz="1200" b="1" dirty="0">
                <a:latin typeface="Times New Roman" pitchFamily="18" charset="0"/>
                <a:cs typeface="Times New Roman" pitchFamily="18" charset="0"/>
              </a:rPr>
              <a:t>whenever- </a:t>
            </a:r>
            <a:r>
              <a:rPr lang="ru-RU" sz="1200" b="1" dirty="0">
                <a:latin typeface="Times New Roman" pitchFamily="18" charset="0"/>
                <a:cs typeface="Times New Roman" pitchFamily="18" charset="0"/>
              </a:rPr>
              <a:t>всякий раз когда</a:t>
            </a:r>
          </a:p>
          <a:p>
            <a:pPr marL="0" indent="0">
              <a:buNone/>
            </a:pPr>
            <a:r>
              <a:rPr lang="ru-RU" sz="1200" b="1" dirty="0">
                <a:latin typeface="Times New Roman" pitchFamily="18" charset="0"/>
                <a:cs typeface="Times New Roman" pitchFamily="18" charset="0"/>
              </a:rPr>
              <a:t> </a:t>
            </a:r>
            <a:r>
              <a:rPr lang="en-US" sz="1200" b="1" dirty="0">
                <a:latin typeface="Times New Roman" pitchFamily="18" charset="0"/>
                <a:cs typeface="Times New Roman" pitchFamily="18" charset="0"/>
              </a:rPr>
              <a:t>to blew- </a:t>
            </a:r>
            <a:r>
              <a:rPr lang="ru-RU" sz="1200" b="1" dirty="0">
                <a:latin typeface="Times New Roman" pitchFamily="18" charset="0"/>
                <a:cs typeface="Times New Roman" pitchFamily="18" charset="0"/>
              </a:rPr>
              <a:t>дуть</a:t>
            </a:r>
          </a:p>
          <a:p>
            <a:pPr marL="0" indent="0">
              <a:buNone/>
            </a:pPr>
            <a:r>
              <a:rPr lang="en-US" sz="1400" b="1" dirty="0">
                <a:latin typeface="Times New Roman" pitchFamily="18" charset="0"/>
                <a:cs typeface="Times New Roman" pitchFamily="18" charset="0"/>
              </a:rPr>
              <a:t>graceful curtseys -  </a:t>
            </a:r>
            <a:r>
              <a:rPr lang="ru-RU" sz="1400" b="1" dirty="0">
                <a:latin typeface="Times New Roman" pitchFamily="18" charset="0"/>
                <a:cs typeface="Times New Roman" pitchFamily="18" charset="0"/>
              </a:rPr>
              <a:t>изящный реверанс</a:t>
            </a:r>
          </a:p>
          <a:p>
            <a:pPr marL="0" indent="0">
              <a:buNone/>
            </a:pPr>
            <a:r>
              <a:rPr lang="en-US" sz="1400" b="1" dirty="0">
                <a:latin typeface="Times New Roman" pitchFamily="18" charset="0"/>
                <a:cs typeface="Times New Roman" pitchFamily="18" charset="0"/>
              </a:rPr>
              <a:t>to  admit- </a:t>
            </a:r>
            <a:r>
              <a:rPr lang="ru-RU" sz="1400" b="1" dirty="0">
                <a:latin typeface="Times New Roman" pitchFamily="18" charset="0"/>
                <a:cs typeface="Times New Roman" pitchFamily="18" charset="0"/>
              </a:rPr>
              <a:t>признать</a:t>
            </a:r>
          </a:p>
          <a:p>
            <a:pPr marL="0" indent="0">
              <a:buNone/>
            </a:pPr>
            <a:r>
              <a:rPr lang="en-US" sz="1400" b="1" dirty="0">
                <a:latin typeface="Times New Roman" pitchFamily="18" charset="0"/>
                <a:cs typeface="Times New Roman" pitchFamily="18" charset="0"/>
              </a:rPr>
              <a:t>domestic- </a:t>
            </a:r>
            <a:r>
              <a:rPr lang="ru-RU" sz="1400" b="1" dirty="0" smtClean="0">
                <a:latin typeface="Times New Roman" pitchFamily="18" charset="0"/>
                <a:cs typeface="Times New Roman" pitchFamily="18" charset="0"/>
              </a:rPr>
              <a:t> домосед</a:t>
            </a:r>
          </a:p>
          <a:p>
            <a:pPr marL="0" indent="0">
              <a:buNone/>
            </a:pPr>
            <a:r>
              <a:rPr lang="en-US" sz="1400" b="1" dirty="0" smtClean="0">
                <a:latin typeface="Times New Roman" pitchFamily="18" charset="0"/>
                <a:cs typeface="Times New Roman" pitchFamily="18" charset="0"/>
              </a:rPr>
              <a:t>consequently- </a:t>
            </a:r>
            <a:r>
              <a:rPr lang="ru-RU" sz="1400" b="1" dirty="0">
                <a:latin typeface="Times New Roman" pitchFamily="18" charset="0"/>
                <a:cs typeface="Times New Roman" pitchFamily="18" charset="0"/>
              </a:rPr>
              <a:t>следовательно</a:t>
            </a:r>
          </a:p>
          <a:p>
            <a:endParaRPr lang="ru-RU" sz="1400" dirty="0">
              <a:latin typeface="Times New Roman" pitchFamily="18" charset="0"/>
              <a:cs typeface="Times New Roman" pitchFamily="18" charset="0"/>
            </a:endParaRPr>
          </a:p>
        </p:txBody>
      </p:sp>
    </p:spTree>
    <p:extLst>
      <p:ext uri="{BB962C8B-B14F-4D97-AF65-F5344CB8AC3E}">
        <p14:creationId xmlns:p14="http://schemas.microsoft.com/office/powerpoint/2010/main" xmlns="" val="25470794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lstStyle/>
          <a:p>
            <a:endParaRPr lang="ru-RU"/>
          </a:p>
        </p:txBody>
      </p:sp>
      <p:sp>
        <p:nvSpPr>
          <p:cNvPr id="8" name="Объект 7"/>
          <p:cNvSpPr>
            <a:spLocks noGrp="1"/>
          </p:cNvSpPr>
          <p:nvPr>
            <p:ph idx="1"/>
          </p:nvPr>
        </p:nvSpPr>
        <p:spPr>
          <a:xfrm>
            <a:off x="457200" y="332656"/>
            <a:ext cx="8229600" cy="6264696"/>
          </a:xfrm>
        </p:spPr>
        <p:txBody>
          <a:bodyPr>
            <a:noAutofit/>
          </a:bodyPr>
          <a:lstStyle/>
          <a:p>
            <a:pPr marL="0" indent="0">
              <a:buNone/>
            </a:pPr>
            <a:r>
              <a:rPr lang="ru-RU" sz="1200" dirty="0" smtClean="0">
                <a:latin typeface="Times New Roman" pitchFamily="18" charset="0"/>
                <a:cs typeface="Times New Roman" pitchFamily="18" charset="0"/>
              </a:rPr>
              <a:t>     На </a:t>
            </a:r>
            <a:r>
              <a:rPr lang="ru-RU" sz="1200" dirty="0">
                <a:latin typeface="Times New Roman" pitchFamily="18" charset="0"/>
                <a:cs typeface="Times New Roman" pitchFamily="18" charset="0"/>
              </a:rPr>
              <a:t>высокой колонне, над городом, стояла статуя Счастливого Принца. Принц был покрыт сверху донизу листочками чистого золота. Вместо глаз у него были сапфиры, и крупный рубин сиял на рукоятке его </a:t>
            </a:r>
            <a:r>
              <a:rPr lang="ru-RU" sz="1200" dirty="0" err="1" smtClean="0">
                <a:latin typeface="Times New Roman" pitchFamily="18" charset="0"/>
                <a:cs typeface="Times New Roman" pitchFamily="18" charset="0"/>
              </a:rPr>
              <a:t>шпаги.Все</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восхищались Принцем</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marL="0" indent="0">
              <a:buNone/>
            </a:pPr>
            <a:r>
              <a:rPr lang="ru-RU" sz="1200" dirty="0">
                <a:latin typeface="Times New Roman" pitchFamily="18" charset="0"/>
                <a:cs typeface="Times New Roman" pitchFamily="18" charset="0"/>
              </a:rPr>
              <a:t>- Он прекрасен, как флюгер-петух! - изрек Городской Советник, жаждавший прослыть за тонкого ценителя искусств. - Но, конечно, флюгер куда полезнее! - прибавил он тотчас же, опасаясь, что его обвинят в непрактичности; а уж в этом он не был повинен</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marL="0" indent="0">
              <a:buNone/>
            </a:pP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Постарайся быть похожим на Счастливого Принца! - убеждала разумная мать своего мальчугана, который все плакал, чтобы ему дали луну. - Счастливый Принц никогда не капризничает</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marL="0" indent="0">
              <a:buNone/>
            </a:pPr>
            <a:r>
              <a:rPr lang="ru-RU" sz="1200" dirty="0">
                <a:latin typeface="Times New Roman" pitchFamily="18" charset="0"/>
                <a:cs typeface="Times New Roman" pitchFamily="18" charset="0"/>
              </a:rPr>
              <a:t>- Я рад, что на свете нашелся хоть один счастливец! - пробормотал гонимый судьбой горемыка, взирая на эту прекрасную статую</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marL="0" indent="0">
              <a:buNone/>
            </a:pPr>
            <a:r>
              <a:rPr lang="ru-RU" sz="1200" dirty="0">
                <a:latin typeface="Times New Roman" pitchFamily="18" charset="0"/>
                <a:cs typeface="Times New Roman" pitchFamily="18" charset="0"/>
              </a:rPr>
              <a:t>- Ах, он совсем как ангел! - восхищались Приютские Дети, толпою выходя из собора в ярко-пунцовых пелеринках и белоснежных передниках</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marL="0" indent="0">
              <a:buNone/>
            </a:pPr>
            <a:r>
              <a:rPr lang="ru-RU" sz="1200" dirty="0">
                <a:latin typeface="Times New Roman" pitchFamily="18" charset="0"/>
                <a:cs typeface="Times New Roman" pitchFamily="18" charset="0"/>
              </a:rPr>
              <a:t>- Откуда вы это знаете? - возразил Учитель Математики. - Ведь ангелов вы никогда не </a:t>
            </a:r>
            <a:r>
              <a:rPr lang="ru-RU" sz="1200" dirty="0" err="1">
                <a:latin typeface="Times New Roman" pitchFamily="18" charset="0"/>
                <a:cs typeface="Times New Roman" pitchFamily="18" charset="0"/>
              </a:rPr>
              <a:t>видали</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marL="0" indent="0">
              <a:buNone/>
            </a:pPr>
            <a:r>
              <a:rPr lang="ru-RU" sz="1200" dirty="0">
                <a:latin typeface="Times New Roman" pitchFamily="18" charset="0"/>
                <a:cs typeface="Times New Roman" pitchFamily="18" charset="0"/>
              </a:rPr>
              <a:t>- О, мы их видим во сне! - отозвались Приютские Дети, и Учитель Математики нахмурился и сурово взглянул на них: ему не нравилось, что дети видят сны</a:t>
            </a:r>
            <a:r>
              <a:rPr lang="ru-RU" sz="1200" dirty="0" smtClean="0">
                <a:latin typeface="Times New Roman" pitchFamily="18" charset="0"/>
                <a:cs typeface="Times New Roman" pitchFamily="18" charset="0"/>
              </a:rPr>
              <a:t>.</a:t>
            </a:r>
          </a:p>
          <a:p>
            <a:pPr marL="0" indent="0">
              <a:buNone/>
            </a:pPr>
            <a:r>
              <a:rPr lang="ru-RU" sz="1200" dirty="0">
                <a:latin typeface="Times New Roman" pitchFamily="18" charset="0"/>
                <a:cs typeface="Times New Roman" pitchFamily="18" charset="0"/>
              </a:rPr>
              <a:t>Как-то ночью пролетала тем городом Ласточка. Ее подруги вот уже седьмая неделя как улетели в Египет, а она отстала от них, потому что была влюблена в гибкий красивый Тростник. Еще ранней весной она увидала его, гоняясь за желтым большим мотыльком, да так и застыла, внезапно прельщенная его стройным станом</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marL="0" indent="0">
              <a:buNone/>
            </a:pPr>
            <a:r>
              <a:rPr lang="ru-RU" sz="1200" dirty="0">
                <a:latin typeface="Times New Roman" pitchFamily="18" charset="0"/>
                <a:cs typeface="Times New Roman" pitchFamily="18" charset="0"/>
              </a:rPr>
              <a:t>- Хочешь, я полюблю тебя? - спросила Ласточка с первого слова, так как любила во всем прямоту; и Тростник поклонился ей в ответ</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marL="0" indent="0">
              <a:buNone/>
            </a:pPr>
            <a:r>
              <a:rPr lang="ru-RU" sz="1200" dirty="0">
                <a:latin typeface="Times New Roman" pitchFamily="18" charset="0"/>
                <a:cs typeface="Times New Roman" pitchFamily="18" charset="0"/>
              </a:rPr>
              <a:t>Тогда Ласточка стала кружиться над ним, изредка касаясь воды и оставляя за собой на воде серебристую рябь. Так она выражала любовь. И так продолжалось все лето</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marL="0" indent="0">
              <a:buNone/>
            </a:pPr>
            <a:r>
              <a:rPr lang="ru-RU" sz="1200" dirty="0">
                <a:latin typeface="Times New Roman" pitchFamily="18" charset="0"/>
                <a:cs typeface="Times New Roman" pitchFamily="18" charset="0"/>
              </a:rPr>
              <a:t>- Что за нелепая связь! - щебетали остальные ласточки. - Ведь у Тростника ни гроша за душой и целая куча родственников</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marL="0" indent="0">
              <a:buNone/>
            </a:pPr>
            <a:r>
              <a:rPr lang="ru-RU" sz="1200" dirty="0">
                <a:latin typeface="Times New Roman" pitchFamily="18" charset="0"/>
                <a:cs typeface="Times New Roman" pitchFamily="18" charset="0"/>
              </a:rPr>
              <a:t>Действительно, вся эта речка густо заросла тростниками. Потом наступила осень, и ласточки улетели</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marL="0" indent="0">
              <a:buNone/>
            </a:pPr>
            <a:r>
              <a:rPr lang="ru-RU" sz="1200" dirty="0">
                <a:latin typeface="Times New Roman" pitchFamily="18" charset="0"/>
                <a:cs typeface="Times New Roman" pitchFamily="18" charset="0"/>
              </a:rPr>
              <a:t>Когда они улетели, Ласточка почувствовала себя сиротою, и эта привязанность к Тростнику показалась ей очень тягостной</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marL="0" indent="0">
              <a:buNone/>
            </a:pPr>
            <a:r>
              <a:rPr lang="ru-RU" sz="1200" dirty="0">
                <a:latin typeface="Times New Roman" pitchFamily="18" charset="0"/>
                <a:cs typeface="Times New Roman" pitchFamily="18" charset="0"/>
              </a:rPr>
              <a:t>- Боже, ведь он как немой, ни слова от него не добьешься, - говорила с упреком Ласточка, - и я боюсь, что он очень кокетлив: заигрывает с каждым ветерком</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marL="0" indent="0">
              <a:buNone/>
            </a:pPr>
            <a:r>
              <a:rPr lang="ru-RU" sz="1200" dirty="0">
                <a:latin typeface="Times New Roman" pitchFamily="18" charset="0"/>
                <a:cs typeface="Times New Roman" pitchFamily="18" charset="0"/>
              </a:rPr>
              <a:t>И правда, чуть только ветер, Тростник так и гнется, так и кланяется.</a:t>
            </a:r>
          </a:p>
          <a:p>
            <a:pPr marL="0" indent="0">
              <a:buNone/>
            </a:pP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Пускай он домосед, но ведь я-то люблю путешествовать, и моему мужу не мешало бы тоже любить путешествия.</a:t>
            </a:r>
          </a:p>
        </p:txBody>
      </p:sp>
    </p:spTree>
    <p:extLst>
      <p:ext uri="{BB962C8B-B14F-4D97-AF65-F5344CB8AC3E}">
        <p14:creationId xmlns:p14="http://schemas.microsoft.com/office/powerpoint/2010/main" xmlns="" val="222294293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324</TotalTime>
  <Words>1986</Words>
  <Application>Microsoft Office PowerPoint</Application>
  <PresentationFormat>Экран (4:3)</PresentationFormat>
  <Paragraphs>149</Paragraphs>
  <Slides>15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Слайд 1</vt:lpstr>
      <vt:lpstr> Выполнила: Заплатина О.Б., учитель английского языка. Малохабыкская ООШ</vt:lpstr>
      <vt:lpstr>Слайд 3</vt:lpstr>
      <vt:lpstr> План занятия</vt:lpstr>
      <vt:lpstr>«Когда добро бессильно, оно зло».(О. Уайльд) </vt:lpstr>
      <vt:lpstr>    </vt:lpstr>
      <vt:lpstr>Сказки Оскара Уальда</vt:lpstr>
      <vt:lpstr>Слайд 8</vt:lpstr>
      <vt:lpstr>Слайд 9</vt:lpstr>
      <vt:lpstr>Задание1</vt:lpstr>
      <vt:lpstr>Слайд 11</vt:lpstr>
      <vt:lpstr> список слов. (list of words)</vt:lpstr>
      <vt:lpstr>Слайд 13</vt:lpstr>
      <vt:lpstr> Задание 5</vt:lpstr>
      <vt:lpstr>Слайд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1</cp:lastModifiedBy>
  <cp:revision>27</cp:revision>
  <dcterms:modified xsi:type="dcterms:W3CDTF">2018-12-11T07:20:03Z</dcterms:modified>
</cp:coreProperties>
</file>